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4"/>
  </p:sldMasterIdLst>
  <p:notesMasterIdLst>
    <p:notesMasterId r:id="rId39"/>
  </p:notesMasterIdLst>
  <p:handoutMasterIdLst>
    <p:handoutMasterId r:id="rId40"/>
  </p:handoutMasterIdLst>
  <p:sldIdLst>
    <p:sldId id="498" r:id="rId5"/>
    <p:sldId id="576" r:id="rId6"/>
    <p:sldId id="578" r:id="rId7"/>
    <p:sldId id="593" r:id="rId8"/>
    <p:sldId id="588" r:id="rId9"/>
    <p:sldId id="589" r:id="rId10"/>
    <p:sldId id="559" r:id="rId11"/>
    <p:sldId id="580" r:id="rId12"/>
    <p:sldId id="561" r:id="rId13"/>
    <p:sldId id="562" r:id="rId14"/>
    <p:sldId id="563" r:id="rId15"/>
    <p:sldId id="564" r:id="rId16"/>
    <p:sldId id="565" r:id="rId17"/>
    <p:sldId id="560" r:id="rId18"/>
    <p:sldId id="581" r:id="rId19"/>
    <p:sldId id="584" r:id="rId20"/>
    <p:sldId id="585" r:id="rId21"/>
    <p:sldId id="586" r:id="rId22"/>
    <p:sldId id="587" r:id="rId23"/>
    <p:sldId id="555" r:id="rId24"/>
    <p:sldId id="557" r:id="rId25"/>
    <p:sldId id="558" r:id="rId26"/>
    <p:sldId id="590" r:id="rId27"/>
    <p:sldId id="595" r:id="rId28"/>
    <p:sldId id="596" r:id="rId29"/>
    <p:sldId id="592" r:id="rId30"/>
    <p:sldId id="594" r:id="rId31"/>
    <p:sldId id="569" r:id="rId32"/>
    <p:sldId id="568" r:id="rId33"/>
    <p:sldId id="571" r:id="rId34"/>
    <p:sldId id="572" r:id="rId35"/>
    <p:sldId id="573" r:id="rId36"/>
    <p:sldId id="574" r:id="rId37"/>
    <p:sldId id="575" r:id="rId38"/>
  </p:sldIdLst>
  <p:sldSz cx="9144000" cy="6858000" type="screen4x3"/>
  <p:notesSz cx="6794500" cy="9931400"/>
  <p:defaultTextStyle>
    <a:defPPr>
      <a:defRPr lang="ja-JP"/>
    </a:defPPr>
    <a:lvl1pPr algn="l" rtl="0" fontAlgn="base">
      <a:spcBef>
        <a:spcPct val="0"/>
      </a:spcBef>
      <a:spcAft>
        <a:spcPct val="0"/>
      </a:spcAft>
      <a:defRPr kumimoji="1" sz="2400" kern="1200">
        <a:solidFill>
          <a:schemeClr val="tx1"/>
        </a:solidFill>
        <a:latin typeface="Arial" pitchFamily="34" charset="0"/>
        <a:ea typeface="ヒラギノ角ゴ Pro W3" charset="-128"/>
        <a:cs typeface="+mn-cs"/>
      </a:defRPr>
    </a:lvl1pPr>
    <a:lvl2pPr marL="457200" algn="l" rtl="0" fontAlgn="base">
      <a:spcBef>
        <a:spcPct val="0"/>
      </a:spcBef>
      <a:spcAft>
        <a:spcPct val="0"/>
      </a:spcAft>
      <a:defRPr kumimoji="1" sz="2400" kern="1200">
        <a:solidFill>
          <a:schemeClr val="tx1"/>
        </a:solidFill>
        <a:latin typeface="Arial" pitchFamily="34" charset="0"/>
        <a:ea typeface="ヒラギノ角ゴ Pro W3" charset="-128"/>
        <a:cs typeface="+mn-cs"/>
      </a:defRPr>
    </a:lvl2pPr>
    <a:lvl3pPr marL="914400" algn="l" rtl="0" fontAlgn="base">
      <a:spcBef>
        <a:spcPct val="0"/>
      </a:spcBef>
      <a:spcAft>
        <a:spcPct val="0"/>
      </a:spcAft>
      <a:defRPr kumimoji="1" sz="2400" kern="1200">
        <a:solidFill>
          <a:schemeClr val="tx1"/>
        </a:solidFill>
        <a:latin typeface="Arial" pitchFamily="34" charset="0"/>
        <a:ea typeface="ヒラギノ角ゴ Pro W3" charset="-128"/>
        <a:cs typeface="+mn-cs"/>
      </a:defRPr>
    </a:lvl3pPr>
    <a:lvl4pPr marL="1371600" algn="l" rtl="0" fontAlgn="base">
      <a:spcBef>
        <a:spcPct val="0"/>
      </a:spcBef>
      <a:spcAft>
        <a:spcPct val="0"/>
      </a:spcAft>
      <a:defRPr kumimoji="1" sz="2400" kern="1200">
        <a:solidFill>
          <a:schemeClr val="tx1"/>
        </a:solidFill>
        <a:latin typeface="Arial" pitchFamily="34" charset="0"/>
        <a:ea typeface="ヒラギノ角ゴ Pro W3" charset="-128"/>
        <a:cs typeface="+mn-cs"/>
      </a:defRPr>
    </a:lvl4pPr>
    <a:lvl5pPr marL="1828800" algn="l" rtl="0" fontAlgn="base">
      <a:spcBef>
        <a:spcPct val="0"/>
      </a:spcBef>
      <a:spcAft>
        <a:spcPct val="0"/>
      </a:spcAft>
      <a:defRPr kumimoji="1" sz="2400" kern="1200">
        <a:solidFill>
          <a:schemeClr val="tx1"/>
        </a:solidFill>
        <a:latin typeface="Arial" pitchFamily="34" charset="0"/>
        <a:ea typeface="ヒラギノ角ゴ Pro W3" charset="-128"/>
        <a:cs typeface="+mn-cs"/>
      </a:defRPr>
    </a:lvl5pPr>
    <a:lvl6pPr marL="2286000" algn="l" defTabSz="914400" rtl="0" eaLnBrk="1" latinLnBrk="0" hangingPunct="1">
      <a:defRPr kumimoji="1" sz="2400" kern="1200">
        <a:solidFill>
          <a:schemeClr val="tx1"/>
        </a:solidFill>
        <a:latin typeface="Arial" pitchFamily="34" charset="0"/>
        <a:ea typeface="ヒラギノ角ゴ Pro W3" charset="-128"/>
        <a:cs typeface="+mn-cs"/>
      </a:defRPr>
    </a:lvl6pPr>
    <a:lvl7pPr marL="2743200" algn="l" defTabSz="914400" rtl="0" eaLnBrk="1" latinLnBrk="0" hangingPunct="1">
      <a:defRPr kumimoji="1" sz="2400" kern="1200">
        <a:solidFill>
          <a:schemeClr val="tx1"/>
        </a:solidFill>
        <a:latin typeface="Arial" pitchFamily="34" charset="0"/>
        <a:ea typeface="ヒラギノ角ゴ Pro W3" charset="-128"/>
        <a:cs typeface="+mn-cs"/>
      </a:defRPr>
    </a:lvl7pPr>
    <a:lvl8pPr marL="3200400" algn="l" defTabSz="914400" rtl="0" eaLnBrk="1" latinLnBrk="0" hangingPunct="1">
      <a:defRPr kumimoji="1" sz="2400" kern="1200">
        <a:solidFill>
          <a:schemeClr val="tx1"/>
        </a:solidFill>
        <a:latin typeface="Arial" pitchFamily="34" charset="0"/>
        <a:ea typeface="ヒラギノ角ゴ Pro W3" charset="-128"/>
        <a:cs typeface="+mn-cs"/>
      </a:defRPr>
    </a:lvl8pPr>
    <a:lvl9pPr marL="3657600" algn="l" defTabSz="914400" rtl="0" eaLnBrk="1" latinLnBrk="0" hangingPunct="1">
      <a:defRPr kumimoji="1" sz="2400" kern="1200">
        <a:solidFill>
          <a:schemeClr val="tx1"/>
        </a:solidFill>
        <a:latin typeface="Arial" pitchFamily="34" charset="0"/>
        <a:ea typeface="ヒラギノ角ゴ Pro W3"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28">
          <p15:clr>
            <a:srgbClr val="A4A3A4"/>
          </p15:clr>
        </p15:guide>
        <p15:guide id="2" pos="214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a:srgbClr val="0065BD"/>
    <a:srgbClr val="F2EACA"/>
    <a:srgbClr val="F3C9E2"/>
    <a:srgbClr val="FF99FF"/>
    <a:srgbClr val="005294"/>
    <a:srgbClr val="5C7F92"/>
    <a:srgbClr val="CCFFCC"/>
    <a:srgbClr val="FFCCFF"/>
    <a:srgbClr val="3446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中間スタイル 1 - アクセント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85BE263C-DBD7-4A20-BB59-AAB30ACAA65A}" styleName="中間スタイル 3 - アクセント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A488322-F2BA-4B5B-9748-0D474271808F}" styleName="中間スタイル 3 - アクセント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660B408-B3CF-4A94-85FC-2B1E0A45F4A2}" styleName="濃色スタイル 2 - アクセント 1/アクセント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46F890A9-2807-4EBB-B81D-B2AA78EC7F39}" styleName="濃色スタイル 2 - アクセント 5/アクセント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8FB837D-C827-4EFA-A057-4D05807E0F7C}" styleName="テーマ スタイル 1 - アクセント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8603FDC-E32A-4AB5-989C-0864C3EAD2B8}" styleName="テーマ スタイル 2 - アクセント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淡色スタイル 2 - アクセント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137" autoAdjust="0"/>
    <p:restoredTop sz="92328" autoAdjust="0"/>
  </p:normalViewPr>
  <p:slideViewPr>
    <p:cSldViewPr snapToGrid="0">
      <p:cViewPr varScale="1">
        <p:scale>
          <a:sx n="89" d="100"/>
          <a:sy n="89" d="100"/>
        </p:scale>
        <p:origin x="2176" y="16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1302"/>
    </p:cViewPr>
  </p:sorterViewPr>
  <p:notesViewPr>
    <p:cSldViewPr snapToGrid="0">
      <p:cViewPr varScale="1">
        <p:scale>
          <a:sx n="81" d="100"/>
          <a:sy n="81" d="100"/>
        </p:scale>
        <p:origin x="-3960" y="-84"/>
      </p:cViewPr>
      <p:guideLst>
        <p:guide orient="horz" pos="3128"/>
        <p:guide pos="2140"/>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notesMaster" Target="notesMasters/notesMaster1.xml"/><Relationship Id="rId40" Type="http://schemas.openxmlformats.org/officeDocument/2006/relationships/handoutMaster" Target="handoutMasters/handoutMaster1.xml"/><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1" y="0"/>
            <a:ext cx="2944283" cy="496570"/>
          </a:xfrm>
          <a:prstGeom prst="rect">
            <a:avLst/>
          </a:prstGeom>
        </p:spPr>
        <p:txBody>
          <a:bodyPr vert="horz" lIns="91433" tIns="45717" rIns="91433" bIns="45717" rtlCol="0"/>
          <a:lstStyle>
            <a:lvl1pPr algn="l">
              <a:defRPr sz="1200">
                <a:latin typeface="Arial" charset="0"/>
                <a:ea typeface="ヒラギノ角ゴ Pro W3" charset="0"/>
                <a:cs typeface="ヒラギノ角ゴ Pro W3" charset="0"/>
              </a:defRPr>
            </a:lvl1pPr>
          </a:lstStyle>
          <a:p>
            <a:pPr>
              <a:defRPr/>
            </a:pPr>
            <a:endParaRPr lang="ja-JP" altLang="en-US"/>
          </a:p>
        </p:txBody>
      </p:sp>
      <p:sp>
        <p:nvSpPr>
          <p:cNvPr id="3" name="日付プレースホルダー 2"/>
          <p:cNvSpPr>
            <a:spLocks noGrp="1"/>
          </p:cNvSpPr>
          <p:nvPr>
            <p:ph type="dt" sz="quarter" idx="1"/>
          </p:nvPr>
        </p:nvSpPr>
        <p:spPr>
          <a:xfrm>
            <a:off x="3848646" y="0"/>
            <a:ext cx="2944283" cy="496570"/>
          </a:xfrm>
          <a:prstGeom prst="rect">
            <a:avLst/>
          </a:prstGeom>
        </p:spPr>
        <p:txBody>
          <a:bodyPr vert="horz" wrap="square" lIns="91433" tIns="45717" rIns="91433" bIns="45717" numCol="1" anchor="t" anchorCtr="0" compatLnSpc="1">
            <a:prstTxWarp prst="textNoShape">
              <a:avLst/>
            </a:prstTxWarp>
          </a:bodyPr>
          <a:lstStyle>
            <a:lvl1pPr algn="r">
              <a:defRPr sz="1200"/>
            </a:lvl1pPr>
          </a:lstStyle>
          <a:p>
            <a:fld id="{80C8930A-0D5B-4845-85D7-91D20F7BA81D}" type="datetimeFigureOut">
              <a:rPr lang="ja-JP" altLang="en-US"/>
              <a:pPr/>
              <a:t>2017/6/5</a:t>
            </a:fld>
            <a:endParaRPr lang="ja-JP" altLang="en-US"/>
          </a:p>
        </p:txBody>
      </p:sp>
      <p:sp>
        <p:nvSpPr>
          <p:cNvPr id="4" name="フッター プレースホルダー 3"/>
          <p:cNvSpPr>
            <a:spLocks noGrp="1"/>
          </p:cNvSpPr>
          <p:nvPr>
            <p:ph type="ftr" sz="quarter" idx="2"/>
          </p:nvPr>
        </p:nvSpPr>
        <p:spPr>
          <a:xfrm>
            <a:off x="1" y="9433106"/>
            <a:ext cx="2944283" cy="496570"/>
          </a:xfrm>
          <a:prstGeom prst="rect">
            <a:avLst/>
          </a:prstGeom>
        </p:spPr>
        <p:txBody>
          <a:bodyPr vert="horz" lIns="91433" tIns="45717" rIns="91433" bIns="45717" rtlCol="0" anchor="b"/>
          <a:lstStyle>
            <a:lvl1pPr algn="l">
              <a:defRPr sz="1200">
                <a:latin typeface="Arial" charset="0"/>
                <a:ea typeface="ヒラギノ角ゴ Pro W3" charset="0"/>
                <a:cs typeface="ヒラギノ角ゴ Pro W3" charset="0"/>
              </a:defRPr>
            </a:lvl1pPr>
          </a:lstStyle>
          <a:p>
            <a:pPr>
              <a:defRPr/>
            </a:pPr>
            <a:endParaRPr lang="ja-JP" altLang="en-US"/>
          </a:p>
        </p:txBody>
      </p:sp>
      <p:sp>
        <p:nvSpPr>
          <p:cNvPr id="5" name="スライド番号プレースホルダー 4"/>
          <p:cNvSpPr>
            <a:spLocks noGrp="1"/>
          </p:cNvSpPr>
          <p:nvPr>
            <p:ph type="sldNum" sz="quarter" idx="3"/>
          </p:nvPr>
        </p:nvSpPr>
        <p:spPr>
          <a:xfrm>
            <a:off x="3848646" y="9433106"/>
            <a:ext cx="2944283" cy="496570"/>
          </a:xfrm>
          <a:prstGeom prst="rect">
            <a:avLst/>
          </a:prstGeom>
        </p:spPr>
        <p:txBody>
          <a:bodyPr vert="horz" wrap="square" lIns="91433" tIns="45717" rIns="91433" bIns="45717" numCol="1" anchor="b" anchorCtr="0" compatLnSpc="1">
            <a:prstTxWarp prst="textNoShape">
              <a:avLst/>
            </a:prstTxWarp>
          </a:bodyPr>
          <a:lstStyle>
            <a:lvl1pPr algn="r">
              <a:defRPr sz="1200"/>
            </a:lvl1pPr>
          </a:lstStyle>
          <a:p>
            <a:fld id="{FBA8A10A-53AA-4E8E-A150-0CEADD0DCB95}" type="slidenum">
              <a:rPr lang="ja-JP" altLang="en-US"/>
              <a:pPr/>
              <a:t>‹#›</a:t>
            </a:fld>
            <a:endParaRPr lang="ja-JP" altLang="en-US"/>
          </a:p>
        </p:txBody>
      </p:sp>
    </p:spTree>
    <p:extLst>
      <p:ext uri="{BB962C8B-B14F-4D97-AF65-F5344CB8AC3E}">
        <p14:creationId xmlns:p14="http://schemas.microsoft.com/office/powerpoint/2010/main" val="172415945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1" y="0"/>
            <a:ext cx="2944283" cy="4965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val="1"/>
            </a:ext>
          </a:extLst>
        </p:spPr>
        <p:txBody>
          <a:bodyPr vert="horz" wrap="square" lIns="91433" tIns="45717" rIns="91433" bIns="45717" numCol="1" anchor="t" anchorCtr="0" compatLnSpc="1">
            <a:prstTxWarp prst="textNoShape">
              <a:avLst/>
            </a:prstTxWarp>
          </a:bodyPr>
          <a:lstStyle>
            <a:lvl1pPr>
              <a:defRPr sz="1200">
                <a:latin typeface="Arial" charset="0"/>
                <a:ea typeface="ヒラギノ角ゴ Pro W3" charset="0"/>
                <a:cs typeface="ヒラギノ角ゴ Pro W3" charset="0"/>
              </a:defRPr>
            </a:lvl1pPr>
          </a:lstStyle>
          <a:p>
            <a:pPr>
              <a:defRPr/>
            </a:pPr>
            <a:endParaRPr lang="en-US" altLang="ja-JP"/>
          </a:p>
        </p:txBody>
      </p:sp>
      <p:sp>
        <p:nvSpPr>
          <p:cNvPr id="8195" name="Rectangle 3"/>
          <p:cNvSpPr>
            <a:spLocks noGrp="1" noChangeArrowheads="1"/>
          </p:cNvSpPr>
          <p:nvPr>
            <p:ph type="dt" idx="1"/>
          </p:nvPr>
        </p:nvSpPr>
        <p:spPr bwMode="auto">
          <a:xfrm>
            <a:off x="3850218" y="0"/>
            <a:ext cx="2944283" cy="4965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val="1"/>
            </a:ext>
          </a:extLst>
        </p:spPr>
        <p:txBody>
          <a:bodyPr vert="horz" wrap="square" lIns="91433" tIns="45717" rIns="91433" bIns="45717" numCol="1" anchor="t" anchorCtr="0" compatLnSpc="1">
            <a:prstTxWarp prst="textNoShape">
              <a:avLst/>
            </a:prstTxWarp>
          </a:bodyPr>
          <a:lstStyle>
            <a:lvl1pPr algn="r">
              <a:defRPr sz="1200">
                <a:latin typeface="Arial" charset="0"/>
                <a:ea typeface="ヒラギノ角ゴ Pro W3" charset="0"/>
                <a:cs typeface="ヒラギノ角ゴ Pro W3" charset="0"/>
              </a:defRPr>
            </a:lvl1pPr>
          </a:lstStyle>
          <a:p>
            <a:pPr>
              <a:defRPr/>
            </a:pPr>
            <a:endParaRPr lang="en-US" altLang="ja-JP"/>
          </a:p>
        </p:txBody>
      </p:sp>
      <p:sp>
        <p:nvSpPr>
          <p:cNvPr id="8196" name="Rectangle 4"/>
          <p:cNvSpPr>
            <a:spLocks noGrp="1" noRot="1" noChangeAspect="1" noChangeArrowheads="1" noTextEdit="1"/>
          </p:cNvSpPr>
          <p:nvPr>
            <p:ph type="sldImg" idx="2"/>
          </p:nvPr>
        </p:nvSpPr>
        <p:spPr bwMode="auto">
          <a:xfrm>
            <a:off x="914400" y="744538"/>
            <a:ext cx="4965700" cy="3724275"/>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8197" name="Rectangle 5"/>
          <p:cNvSpPr>
            <a:spLocks noGrp="1" noChangeArrowheads="1"/>
          </p:cNvSpPr>
          <p:nvPr>
            <p:ph type="body" sz="quarter" idx="3"/>
          </p:nvPr>
        </p:nvSpPr>
        <p:spPr bwMode="auto">
          <a:xfrm>
            <a:off x="905934" y="4717415"/>
            <a:ext cx="4982633" cy="44691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val="1"/>
            </a:ext>
          </a:extLst>
        </p:spPr>
        <p:txBody>
          <a:bodyPr vert="horz" wrap="square" lIns="91433" tIns="45717" rIns="91433" bIns="45717" numCol="1" anchor="t" anchorCtr="0" compatLnSpc="1">
            <a:prstTxWarp prst="textNoShape">
              <a:avLst/>
            </a:prstTxWarp>
          </a:bodyPr>
          <a:lstStyle/>
          <a:p>
            <a:pPr lvl="0"/>
            <a:r>
              <a:rPr lang="ja-JP" altLang="en-US" noProof="0"/>
              <a:t>マスタ</a:t>
            </a:r>
            <a:r>
              <a:rPr lang="en-US" altLang="ja-JP" noProof="0"/>
              <a:t> </a:t>
            </a:r>
            <a:r>
              <a:rPr lang="ja-JP" altLang="en-US" noProof="0"/>
              <a:t>テキストの書式設定</a:t>
            </a:r>
            <a:endParaRPr lang="en-US" altLang="ja-JP" noProof="0"/>
          </a:p>
          <a:p>
            <a:pPr lvl="1"/>
            <a:r>
              <a:rPr lang="ja-JP" altLang="en-US" noProof="0"/>
              <a:t>第</a:t>
            </a:r>
            <a:r>
              <a:rPr lang="en-US" altLang="ja-JP" noProof="0"/>
              <a:t> 2 </a:t>
            </a:r>
            <a:r>
              <a:rPr lang="ja-JP" altLang="en-US" noProof="0"/>
              <a:t>レベル</a:t>
            </a:r>
            <a:endParaRPr lang="en-US" altLang="ja-JP" noProof="0"/>
          </a:p>
          <a:p>
            <a:pPr lvl="2"/>
            <a:r>
              <a:rPr lang="ja-JP" altLang="en-US" noProof="0"/>
              <a:t>第</a:t>
            </a:r>
            <a:r>
              <a:rPr lang="en-US" altLang="ja-JP" noProof="0"/>
              <a:t> 3 </a:t>
            </a:r>
            <a:r>
              <a:rPr lang="ja-JP" altLang="en-US" noProof="0"/>
              <a:t>レベル</a:t>
            </a:r>
            <a:endParaRPr lang="en-US" altLang="ja-JP" noProof="0"/>
          </a:p>
          <a:p>
            <a:pPr lvl="3"/>
            <a:r>
              <a:rPr lang="ja-JP" altLang="en-US" noProof="0"/>
              <a:t>第</a:t>
            </a:r>
            <a:r>
              <a:rPr lang="en-US" altLang="ja-JP" noProof="0"/>
              <a:t> 4 </a:t>
            </a:r>
            <a:r>
              <a:rPr lang="ja-JP" altLang="en-US" noProof="0"/>
              <a:t>レベル</a:t>
            </a:r>
            <a:endParaRPr lang="en-US" altLang="ja-JP" noProof="0"/>
          </a:p>
          <a:p>
            <a:pPr lvl="4"/>
            <a:r>
              <a:rPr lang="ja-JP" altLang="en-US" noProof="0"/>
              <a:t>第</a:t>
            </a:r>
            <a:r>
              <a:rPr lang="en-US" altLang="ja-JP" noProof="0"/>
              <a:t> 5 </a:t>
            </a:r>
            <a:r>
              <a:rPr lang="ja-JP" altLang="en-US" noProof="0"/>
              <a:t>レベル</a:t>
            </a:r>
          </a:p>
        </p:txBody>
      </p:sp>
      <p:sp>
        <p:nvSpPr>
          <p:cNvPr id="8198" name="Rectangle 6"/>
          <p:cNvSpPr>
            <a:spLocks noGrp="1" noChangeArrowheads="1"/>
          </p:cNvSpPr>
          <p:nvPr>
            <p:ph type="ftr" sz="quarter" idx="4"/>
          </p:nvPr>
        </p:nvSpPr>
        <p:spPr bwMode="auto">
          <a:xfrm>
            <a:off x="1" y="9434830"/>
            <a:ext cx="2944283" cy="4965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val="1"/>
            </a:ext>
          </a:extLst>
        </p:spPr>
        <p:txBody>
          <a:bodyPr vert="horz" wrap="square" lIns="91433" tIns="45717" rIns="91433" bIns="45717" numCol="1" anchor="b" anchorCtr="0" compatLnSpc="1">
            <a:prstTxWarp prst="textNoShape">
              <a:avLst/>
            </a:prstTxWarp>
          </a:bodyPr>
          <a:lstStyle>
            <a:lvl1pPr>
              <a:defRPr sz="1200">
                <a:latin typeface="Arial" charset="0"/>
                <a:ea typeface="ヒラギノ角ゴ Pro W3" charset="0"/>
                <a:cs typeface="ヒラギノ角ゴ Pro W3" charset="0"/>
              </a:defRPr>
            </a:lvl1pPr>
          </a:lstStyle>
          <a:p>
            <a:pPr>
              <a:defRPr/>
            </a:pPr>
            <a:endParaRPr lang="en-US" altLang="ja-JP"/>
          </a:p>
        </p:txBody>
      </p:sp>
      <p:sp>
        <p:nvSpPr>
          <p:cNvPr id="8199" name="Rectangle 7"/>
          <p:cNvSpPr>
            <a:spLocks noGrp="1" noChangeArrowheads="1"/>
          </p:cNvSpPr>
          <p:nvPr>
            <p:ph type="sldNum" sz="quarter" idx="5"/>
          </p:nvPr>
        </p:nvSpPr>
        <p:spPr bwMode="auto">
          <a:xfrm>
            <a:off x="3850218" y="9434830"/>
            <a:ext cx="2944283" cy="4965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val="1"/>
            </a:ext>
          </a:extLst>
        </p:spPr>
        <p:txBody>
          <a:bodyPr vert="horz" wrap="square" lIns="91433" tIns="45717" rIns="91433" bIns="45717" numCol="1" anchor="b" anchorCtr="0" compatLnSpc="1">
            <a:prstTxWarp prst="textNoShape">
              <a:avLst/>
            </a:prstTxWarp>
          </a:bodyPr>
          <a:lstStyle>
            <a:lvl1pPr algn="r">
              <a:defRPr sz="1200"/>
            </a:lvl1pPr>
          </a:lstStyle>
          <a:p>
            <a:fld id="{93A9A58B-C896-4A96-95F4-4E728C32C9E2}" type="slidenum">
              <a:rPr lang="en-US" altLang="ja-JP"/>
              <a:pPr/>
              <a:t>‹#›</a:t>
            </a:fld>
            <a:endParaRPr lang="en-US" altLang="ja-JP"/>
          </a:p>
        </p:txBody>
      </p:sp>
    </p:spTree>
    <p:extLst>
      <p:ext uri="{BB962C8B-B14F-4D97-AF65-F5344CB8AC3E}">
        <p14:creationId xmlns:p14="http://schemas.microsoft.com/office/powerpoint/2010/main" val="67956334"/>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kumimoji="1" sz="1200" kern="1200">
        <a:solidFill>
          <a:schemeClr val="tx1"/>
        </a:solidFill>
        <a:latin typeface="Arial" charset="0"/>
        <a:ea typeface="ヒラギノ角ゴ Pro W3" charset="0"/>
        <a:cs typeface="ヒラギノ角ゴ Pro W3" charset="0"/>
      </a:defRPr>
    </a:lvl1pPr>
    <a:lvl2pPr marL="457200" algn="l" rtl="0" fontAlgn="base">
      <a:spcBef>
        <a:spcPct val="30000"/>
      </a:spcBef>
      <a:spcAft>
        <a:spcPct val="0"/>
      </a:spcAft>
      <a:defRPr kumimoji="1" sz="1200" kern="1200">
        <a:solidFill>
          <a:schemeClr val="tx1"/>
        </a:solidFill>
        <a:latin typeface="Arial" charset="0"/>
        <a:ea typeface="ヒラギノ角ゴ Pro W3" charset="0"/>
        <a:cs typeface="ヒラギノ角ゴ Pro W3" charset="0"/>
      </a:defRPr>
    </a:lvl2pPr>
    <a:lvl3pPr marL="914400" algn="l" rtl="0" fontAlgn="base">
      <a:spcBef>
        <a:spcPct val="30000"/>
      </a:spcBef>
      <a:spcAft>
        <a:spcPct val="0"/>
      </a:spcAft>
      <a:defRPr kumimoji="1" sz="1200" kern="1200">
        <a:solidFill>
          <a:schemeClr val="tx1"/>
        </a:solidFill>
        <a:latin typeface="Arial" charset="0"/>
        <a:ea typeface="ヒラギノ角ゴ Pro W3" charset="0"/>
        <a:cs typeface="ヒラギノ角ゴ Pro W3" charset="0"/>
      </a:defRPr>
    </a:lvl3pPr>
    <a:lvl4pPr marL="1371600" algn="l" rtl="0" fontAlgn="base">
      <a:spcBef>
        <a:spcPct val="30000"/>
      </a:spcBef>
      <a:spcAft>
        <a:spcPct val="0"/>
      </a:spcAft>
      <a:defRPr kumimoji="1" sz="1200" kern="1200">
        <a:solidFill>
          <a:schemeClr val="tx1"/>
        </a:solidFill>
        <a:latin typeface="Arial" charset="0"/>
        <a:ea typeface="ヒラギノ角ゴ Pro W3" charset="0"/>
        <a:cs typeface="ヒラギノ角ゴ Pro W3" charset="0"/>
      </a:defRPr>
    </a:lvl4pPr>
    <a:lvl5pPr marL="1828800" algn="l" rtl="0" fontAlgn="base">
      <a:spcBef>
        <a:spcPct val="30000"/>
      </a:spcBef>
      <a:spcAft>
        <a:spcPct val="0"/>
      </a:spcAft>
      <a:defRPr kumimoji="1" sz="1200" kern="1200">
        <a:solidFill>
          <a:schemeClr val="tx1"/>
        </a:solidFill>
        <a:latin typeface="Arial" charset="0"/>
        <a:ea typeface="ヒラギノ角ゴ Pro W3" charset="0"/>
        <a:cs typeface="ヒラギノ角ゴ Pro W3" charset="0"/>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7"/>
          <p:cNvSpPr>
            <a:spLocks noGrp="1" noChangeArrowheads="1"/>
          </p:cNvSpPr>
          <p:nvPr>
            <p:ph type="sldNum" sz="quarter" idx="5"/>
          </p:nvPr>
        </p:nvSpPr>
        <p:spPr>
          <a:noFill/>
          <a:ln>
            <a:miter lim="800000"/>
            <a:headEnd/>
            <a:tailEnd/>
          </a:ln>
        </p:spPr>
        <p:txBody>
          <a:bodyPr/>
          <a:lstStyle/>
          <a:p>
            <a:fld id="{56F524E7-62FA-4B33-B87F-A7EC0AF86A36}" type="slidenum">
              <a:rPr lang="en-US" altLang="ja-JP"/>
              <a:pPr/>
              <a:t>1</a:t>
            </a:fld>
            <a:endParaRPr lang="en-US" altLang="ja-JP" dirty="0"/>
          </a:p>
        </p:txBody>
      </p:sp>
      <p:sp>
        <p:nvSpPr>
          <p:cNvPr id="1024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7171" name="Rectangle 3"/>
          <p:cNvSpPr>
            <a:spLocks noGrp="1" noChangeArrowheads="1"/>
          </p:cNvSpPr>
          <p:nvPr>
            <p:ph type="body" idx="1"/>
          </p:nvPr>
        </p:nvSpPr>
        <p:spPr>
          <a:noFill/>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endParaRPr kumimoji="1" lang="en-US" altLang="ja-JP" baseline="0" dirty="0" smtClean="0"/>
          </a:p>
        </p:txBody>
      </p:sp>
    </p:spTree>
    <p:extLst>
      <p:ext uri="{BB962C8B-B14F-4D97-AF65-F5344CB8AC3E}">
        <p14:creationId xmlns:p14="http://schemas.microsoft.com/office/powerpoint/2010/main" val="36397859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3A9A58B-C896-4A96-95F4-4E728C32C9E2}" type="slidenum">
              <a:rPr lang="en-US" altLang="ja-JP" smtClean="0"/>
              <a:pPr/>
              <a:t>32</a:t>
            </a:fld>
            <a:endParaRPr lang="en-US" altLang="ja-JP"/>
          </a:p>
        </p:txBody>
      </p:sp>
    </p:spTree>
    <p:extLst>
      <p:ext uri="{BB962C8B-B14F-4D97-AF65-F5344CB8AC3E}">
        <p14:creationId xmlns:p14="http://schemas.microsoft.com/office/powerpoint/2010/main" val="745747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3A9A58B-C896-4A96-95F4-4E728C32C9E2}" type="slidenum">
              <a:rPr lang="en-US" altLang="ja-JP" smtClean="0"/>
              <a:pPr/>
              <a:t>5</a:t>
            </a:fld>
            <a:endParaRPr lang="en-US" altLang="ja-JP"/>
          </a:p>
        </p:txBody>
      </p:sp>
    </p:spTree>
    <p:extLst>
      <p:ext uri="{BB962C8B-B14F-4D97-AF65-F5344CB8AC3E}">
        <p14:creationId xmlns:p14="http://schemas.microsoft.com/office/powerpoint/2010/main" val="369989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3A9A58B-C896-4A96-95F4-4E728C32C9E2}" type="slidenum">
              <a:rPr lang="en-US" altLang="ja-JP" smtClean="0"/>
              <a:pPr/>
              <a:t>7</a:t>
            </a:fld>
            <a:endParaRPr lang="en-US" altLang="ja-JP"/>
          </a:p>
        </p:txBody>
      </p:sp>
    </p:spTree>
    <p:extLst>
      <p:ext uri="{BB962C8B-B14F-4D97-AF65-F5344CB8AC3E}">
        <p14:creationId xmlns:p14="http://schemas.microsoft.com/office/powerpoint/2010/main" val="1696188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3A9A58B-C896-4A96-95F4-4E728C32C9E2}" type="slidenum">
              <a:rPr lang="en-US" altLang="ja-JP" smtClean="0"/>
              <a:pPr/>
              <a:t>8</a:t>
            </a:fld>
            <a:endParaRPr lang="en-US" altLang="ja-JP"/>
          </a:p>
        </p:txBody>
      </p:sp>
    </p:spTree>
    <p:extLst>
      <p:ext uri="{BB962C8B-B14F-4D97-AF65-F5344CB8AC3E}">
        <p14:creationId xmlns:p14="http://schemas.microsoft.com/office/powerpoint/2010/main" val="1844328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3A9A58B-C896-4A96-95F4-4E728C32C9E2}" type="slidenum">
              <a:rPr lang="en-US" altLang="ja-JP" smtClean="0"/>
              <a:pPr/>
              <a:t>10</a:t>
            </a:fld>
            <a:endParaRPr lang="en-US" altLang="ja-JP"/>
          </a:p>
        </p:txBody>
      </p:sp>
    </p:spTree>
    <p:extLst>
      <p:ext uri="{BB962C8B-B14F-4D97-AF65-F5344CB8AC3E}">
        <p14:creationId xmlns:p14="http://schemas.microsoft.com/office/powerpoint/2010/main" val="933355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3A9A58B-C896-4A96-95F4-4E728C32C9E2}" type="slidenum">
              <a:rPr lang="en-US" altLang="ja-JP" smtClean="0"/>
              <a:pPr/>
              <a:t>11</a:t>
            </a:fld>
            <a:endParaRPr lang="en-US" altLang="ja-JP"/>
          </a:p>
        </p:txBody>
      </p:sp>
    </p:spTree>
    <p:extLst>
      <p:ext uri="{BB962C8B-B14F-4D97-AF65-F5344CB8AC3E}">
        <p14:creationId xmlns:p14="http://schemas.microsoft.com/office/powerpoint/2010/main" val="3826083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3A9A58B-C896-4A96-95F4-4E728C32C9E2}" type="slidenum">
              <a:rPr lang="en-US" altLang="ja-JP" smtClean="0"/>
              <a:pPr/>
              <a:t>13</a:t>
            </a:fld>
            <a:endParaRPr lang="en-US" altLang="ja-JP"/>
          </a:p>
        </p:txBody>
      </p:sp>
    </p:spTree>
    <p:extLst>
      <p:ext uri="{BB962C8B-B14F-4D97-AF65-F5344CB8AC3E}">
        <p14:creationId xmlns:p14="http://schemas.microsoft.com/office/powerpoint/2010/main" val="13310034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3A9A58B-C896-4A96-95F4-4E728C32C9E2}" type="slidenum">
              <a:rPr lang="en-US" altLang="ja-JP" smtClean="0"/>
              <a:pPr/>
              <a:t>20</a:t>
            </a:fld>
            <a:endParaRPr lang="en-US" altLang="ja-JP"/>
          </a:p>
        </p:txBody>
      </p:sp>
    </p:spTree>
    <p:extLst>
      <p:ext uri="{BB962C8B-B14F-4D97-AF65-F5344CB8AC3E}">
        <p14:creationId xmlns:p14="http://schemas.microsoft.com/office/powerpoint/2010/main" val="1018971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93A9A58B-C896-4A96-95F4-4E728C32C9E2}" type="slidenum">
              <a:rPr lang="en-US" altLang="ja-JP" smtClean="0"/>
              <a:pPr/>
              <a:t>28</a:t>
            </a:fld>
            <a:endParaRPr lang="en-US" altLang="ja-JP"/>
          </a:p>
        </p:txBody>
      </p:sp>
    </p:spTree>
    <p:extLst>
      <p:ext uri="{BB962C8B-B14F-4D97-AF65-F5344CB8AC3E}">
        <p14:creationId xmlns:p14="http://schemas.microsoft.com/office/powerpoint/2010/main" val="5111534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eg"/><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pic>
        <p:nvPicPr>
          <p:cNvPr id="4" name="図 10" descr="リクルート＿パワーポイント＿元データ.png"/>
          <p:cNvPicPr>
            <a:picLocks noChangeAspect="1"/>
          </p:cNvPicPr>
          <p:nvPr userDrawn="1"/>
        </p:nvPicPr>
        <p:blipFill>
          <a:blip r:embed="rId2" cstate="print"/>
          <a:srcRect/>
          <a:stretch>
            <a:fillRect/>
          </a:stretch>
        </p:blipFill>
        <p:spPr bwMode="auto">
          <a:xfrm>
            <a:off x="0" y="0"/>
            <a:ext cx="8788400" cy="5316538"/>
          </a:xfrm>
          <a:prstGeom prst="rect">
            <a:avLst/>
          </a:prstGeom>
          <a:noFill/>
          <a:ln w="9525">
            <a:noFill/>
            <a:miter lim="800000"/>
            <a:headEnd/>
            <a:tailEnd/>
          </a:ln>
        </p:spPr>
      </p:pic>
      <p:sp>
        <p:nvSpPr>
          <p:cNvPr id="6157" name="Rectangle 13"/>
          <p:cNvSpPr>
            <a:spLocks noGrp="1" noChangeArrowheads="1"/>
          </p:cNvSpPr>
          <p:nvPr>
            <p:ph type="ctrTitle"/>
          </p:nvPr>
        </p:nvSpPr>
        <p:spPr>
          <a:xfrm>
            <a:off x="2906217" y="2557195"/>
            <a:ext cx="5125342" cy="1586089"/>
          </a:xfrm>
        </p:spPr>
        <p:txBody>
          <a:bodyPr/>
          <a:lstStyle>
            <a:lvl1pPr algn="r">
              <a:defRPr sz="2400">
                <a:solidFill>
                  <a:srgbClr val="34464D"/>
                </a:solidFill>
                <a:latin typeface="メイリオ" panose="020B0604030504040204" pitchFamily="50" charset="-128"/>
                <a:ea typeface="メイリオ" panose="020B0604030504040204" pitchFamily="50" charset="-128"/>
                <a:cs typeface="メイリオ" panose="020B0604030504040204" pitchFamily="50" charset="-128"/>
              </a:defRPr>
            </a:lvl1pPr>
          </a:lstStyle>
          <a:p>
            <a:pPr lvl="0"/>
            <a:r>
              <a:rPr lang="ja-JP" altLang="en-US" noProof="0" dirty="0" smtClean="0"/>
              <a:t>マスター タイトルの書式設定</a:t>
            </a:r>
          </a:p>
        </p:txBody>
      </p:sp>
      <p:pic>
        <p:nvPicPr>
          <p:cNvPr id="6" name="図 5"/>
          <p:cNvPicPr>
            <a:picLocks noChangeAspect="1"/>
          </p:cNvPicPr>
          <p:nvPr userDrawn="1"/>
        </p:nvPicPr>
        <p:blipFill rotWithShape="1">
          <a:blip r:embed="rId3">
            <a:extLst>
              <a:ext uri="{28A0092B-C50C-407E-A947-70E740481C1C}">
                <a14:useLocalDpi xmlns:a14="http://schemas.microsoft.com/office/drawing/2010/main" val="0"/>
              </a:ext>
            </a:extLst>
          </a:blip>
          <a:srcRect l="5194" t="14749" r="5894" b="16065"/>
          <a:stretch/>
        </p:blipFill>
        <p:spPr>
          <a:xfrm>
            <a:off x="6079948" y="5496853"/>
            <a:ext cx="2808313" cy="792088"/>
          </a:xfrm>
          <a:prstGeom prst="rect">
            <a:avLst/>
          </a:prstGeom>
        </p:spPr>
      </p:pic>
      <p:pic>
        <p:nvPicPr>
          <p:cNvPr id="7" name="図 6" descr="RECRUIT_Technologies_1.jpg"/>
          <p:cNvPicPr>
            <a:picLocks noChangeAspect="1"/>
          </p:cNvPicPr>
          <p:nvPr userDrawn="1"/>
        </p:nvPicPr>
        <p:blipFill>
          <a:blip r:embed="rId4" cstate="print">
            <a:clrChange>
              <a:clrFrom>
                <a:srgbClr val="FFFFFF"/>
              </a:clrFrom>
              <a:clrTo>
                <a:srgbClr val="FFFFFF">
                  <a:alpha val="0"/>
                </a:srgbClr>
              </a:clrTo>
            </a:clrChange>
          </a:blip>
          <a:srcRect l="24773" t="1383"/>
          <a:stretch>
            <a:fillRect/>
          </a:stretch>
        </p:blipFill>
        <p:spPr>
          <a:xfrm>
            <a:off x="6392688" y="6415580"/>
            <a:ext cx="2182832" cy="284899"/>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マスター タイトルの書式設定</a:t>
            </a:r>
            <a:endParaRPr lang="ja-JP" altLang="en-US"/>
          </a:p>
        </p:txBody>
      </p:sp>
      <p:sp>
        <p:nvSpPr>
          <p:cNvPr id="3" name="コンテンツ プレースホルダー 2"/>
          <p:cNvSpPr>
            <a:spLocks noGrp="1"/>
          </p:cNvSpPr>
          <p:nvPr>
            <p:ph idx="1"/>
          </p:nvPr>
        </p:nvSpPr>
        <p:spPr/>
        <p:txBody>
          <a:bodyPr/>
          <a:lstStyle/>
          <a:p>
            <a:pPr lvl="0"/>
            <a:r>
              <a:rPr lang="ja-JP" altLang="en-US" dirty="0" smtClean="0"/>
              <a:t>マスター テキストの書式設定</a:t>
            </a:r>
          </a:p>
          <a:p>
            <a:pPr lvl="1"/>
            <a:r>
              <a:rPr lang="ja-JP" altLang="en-US" dirty="0" smtClean="0"/>
              <a:t>第 </a:t>
            </a:r>
            <a:r>
              <a:rPr lang="en-US" altLang="ja-JP" dirty="0" smtClean="0"/>
              <a:t>2 </a:t>
            </a:r>
            <a:r>
              <a:rPr lang="ja-JP" altLang="en-US" dirty="0" smtClean="0"/>
              <a:t>レベル</a:t>
            </a:r>
          </a:p>
          <a:p>
            <a:pPr lvl="2"/>
            <a:r>
              <a:rPr lang="ja-JP" altLang="en-US" dirty="0" smtClean="0"/>
              <a:t>第 </a:t>
            </a:r>
            <a:r>
              <a:rPr lang="en-US" altLang="ja-JP" dirty="0" smtClean="0"/>
              <a:t>3 </a:t>
            </a:r>
            <a:r>
              <a:rPr lang="ja-JP" altLang="en-US" dirty="0" smtClean="0"/>
              <a:t>レベル</a:t>
            </a:r>
          </a:p>
          <a:p>
            <a:pPr lvl="3"/>
            <a:r>
              <a:rPr lang="ja-JP" altLang="en-US" dirty="0" smtClean="0"/>
              <a:t>第 </a:t>
            </a:r>
            <a:r>
              <a:rPr lang="en-US" altLang="ja-JP" dirty="0" smtClean="0"/>
              <a:t>4 </a:t>
            </a:r>
            <a:r>
              <a:rPr lang="ja-JP" altLang="en-US" dirty="0" smtClean="0"/>
              <a:t>レベル</a:t>
            </a:r>
          </a:p>
          <a:p>
            <a:pPr lvl="4"/>
            <a:r>
              <a:rPr lang="ja-JP" altLang="en-US" dirty="0" smtClean="0"/>
              <a:t>第 </a:t>
            </a:r>
            <a:r>
              <a:rPr lang="en-US" altLang="ja-JP" dirty="0" smtClean="0"/>
              <a:t>5 </a:t>
            </a:r>
            <a:r>
              <a:rPr lang="ja-JP" altLang="en-US" dirty="0" smtClean="0"/>
              <a:t>レベル</a:t>
            </a:r>
            <a:endParaRPr lang="ja-JP" altLang="en-US" dirty="0"/>
          </a:p>
        </p:txBody>
      </p:sp>
      <p:sp>
        <p:nvSpPr>
          <p:cNvPr id="4" name="Rectangle 6"/>
          <p:cNvSpPr>
            <a:spLocks noGrp="1" noChangeArrowheads="1"/>
          </p:cNvSpPr>
          <p:nvPr>
            <p:ph type="sldNum" sz="quarter" idx="10"/>
          </p:nvPr>
        </p:nvSpPr>
        <p:spPr>
          <a:ln/>
        </p:spPr>
        <p:txBody>
          <a:bodyPr/>
          <a:lstStyle>
            <a:lvl1pPr>
              <a:defRPr/>
            </a:lvl1pPr>
          </a:lstStyle>
          <a:p>
            <a:fld id="{8DD0A4C3-DA15-4C78-BE2C-F53291717DB5}" type="slidenum">
              <a:rPr lang="en-US" altLang="ja-JP"/>
              <a:pPr/>
              <a:t>‹#›</a:t>
            </a:fld>
            <a:endParaRPr lang="en-US" altLang="ja-JP"/>
          </a:p>
        </p:txBody>
      </p:sp>
      <p:sp>
        <p:nvSpPr>
          <p:cNvPr id="5" name="Rectangle 5"/>
          <p:cNvSpPr>
            <a:spLocks noGrp="1" noChangeArrowheads="1"/>
          </p:cNvSpPr>
          <p:nvPr>
            <p:ph type="ftr" sz="quarter" idx="11"/>
          </p:nvPr>
        </p:nvSpPr>
        <p:spPr>
          <a:ln/>
        </p:spPr>
        <p:txBody>
          <a:bodyPr/>
          <a:lstStyle>
            <a:lvl1pPr>
              <a:defRPr kumimoji="1">
                <a:solidFill>
                  <a:srgbClr val="34464D"/>
                </a:solidFill>
                <a:ea typeface="ヒラギノ角ゴ Pro W3" charset="-128"/>
              </a:defRPr>
            </a:lvl1p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png"/><Relationship Id="rId5" Type="http://schemas.openxmlformats.org/officeDocument/2006/relationships/image" Target="../media/image2.jpg"/><Relationship Id="rId6" Type="http://schemas.openxmlformats.org/officeDocument/2006/relationships/image" Target="../media/image3.jpe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409575" y="68263"/>
            <a:ext cx="8286750" cy="631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ja-JP" altLang="en-US" dirty="0"/>
              <a:t>マスタ</a:t>
            </a:r>
            <a:r>
              <a:rPr lang="en-US" altLang="ja-JP" dirty="0"/>
              <a:t> </a:t>
            </a:r>
            <a:r>
              <a:rPr lang="ja-JP" altLang="en-US" dirty="0"/>
              <a:t>タイトルの書式設定</a:t>
            </a:r>
          </a:p>
        </p:txBody>
      </p:sp>
      <p:sp>
        <p:nvSpPr>
          <p:cNvPr id="5123" name="Rectangle 3"/>
          <p:cNvSpPr>
            <a:spLocks noGrp="1" noChangeArrowheads="1"/>
          </p:cNvSpPr>
          <p:nvPr>
            <p:ph type="body" idx="1"/>
          </p:nvPr>
        </p:nvSpPr>
        <p:spPr bwMode="auto">
          <a:xfrm>
            <a:off x="409575" y="898525"/>
            <a:ext cx="8302625" cy="519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ja-JP" altLang="en-US"/>
              <a:t>マスタ</a:t>
            </a:r>
            <a:r>
              <a:rPr lang="en-US" altLang="ja-JP"/>
              <a:t> </a:t>
            </a:r>
            <a:r>
              <a:rPr lang="ja-JP" altLang="en-US"/>
              <a:t>テキストの書式設定</a:t>
            </a:r>
            <a:endParaRPr lang="en-US" altLang="ja-JP"/>
          </a:p>
          <a:p>
            <a:pPr lvl="1"/>
            <a:r>
              <a:rPr lang="ja-JP" altLang="en-US"/>
              <a:t>第</a:t>
            </a:r>
            <a:r>
              <a:rPr lang="en-US" altLang="ja-JP"/>
              <a:t> 2 </a:t>
            </a:r>
            <a:r>
              <a:rPr lang="ja-JP" altLang="en-US"/>
              <a:t>レベル</a:t>
            </a:r>
            <a:endParaRPr lang="en-US" altLang="ja-JP"/>
          </a:p>
          <a:p>
            <a:pPr lvl="2"/>
            <a:r>
              <a:rPr lang="ja-JP" altLang="en-US"/>
              <a:t>第</a:t>
            </a:r>
            <a:r>
              <a:rPr lang="en-US" altLang="ja-JP"/>
              <a:t> 3 </a:t>
            </a:r>
            <a:r>
              <a:rPr lang="ja-JP" altLang="en-US"/>
              <a:t>レベル</a:t>
            </a:r>
            <a:endParaRPr lang="en-US" altLang="ja-JP"/>
          </a:p>
          <a:p>
            <a:pPr lvl="3"/>
            <a:r>
              <a:rPr lang="ja-JP" altLang="en-US"/>
              <a:t>第</a:t>
            </a:r>
            <a:r>
              <a:rPr lang="en-US" altLang="ja-JP"/>
              <a:t> 4 </a:t>
            </a:r>
            <a:r>
              <a:rPr lang="ja-JP" altLang="en-US"/>
              <a:t>レベル</a:t>
            </a:r>
            <a:endParaRPr lang="en-US" altLang="ja-JP"/>
          </a:p>
          <a:p>
            <a:pPr lvl="4"/>
            <a:r>
              <a:rPr lang="ja-JP" altLang="en-US"/>
              <a:t>第</a:t>
            </a:r>
            <a:r>
              <a:rPr lang="en-US" altLang="ja-JP"/>
              <a:t> 5 </a:t>
            </a:r>
            <a:r>
              <a:rPr lang="ja-JP" altLang="en-US"/>
              <a:t>レベル</a:t>
            </a:r>
          </a:p>
        </p:txBody>
      </p:sp>
      <p:sp>
        <p:nvSpPr>
          <p:cNvPr id="5126" name="Rectangle 6"/>
          <p:cNvSpPr>
            <a:spLocks noGrp="1" noChangeArrowheads="1"/>
          </p:cNvSpPr>
          <p:nvPr>
            <p:ph type="sldNum" sz="quarter" idx="4"/>
          </p:nvPr>
        </p:nvSpPr>
        <p:spPr bwMode="auto">
          <a:xfrm>
            <a:off x="6999288" y="6402388"/>
            <a:ext cx="1905000" cy="233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eaLnBrk="0" hangingPunct="0">
              <a:defRPr kumimoji="0" sz="1400">
                <a:solidFill>
                  <a:srgbClr val="34464D"/>
                </a:solidFill>
                <a:ea typeface="Osaka" charset="-128"/>
              </a:defRPr>
            </a:lvl1pPr>
          </a:lstStyle>
          <a:p>
            <a:fld id="{7C2869DC-6020-4651-9FC6-935E5EB3B64D}" type="slidenum">
              <a:rPr lang="en-US" altLang="ja-JP"/>
              <a:pPr/>
              <a:t>‹#›</a:t>
            </a:fld>
            <a:endParaRPr lang="en-US" altLang="ja-JP"/>
          </a:p>
        </p:txBody>
      </p:sp>
      <p:pic>
        <p:nvPicPr>
          <p:cNvPr id="1029" name="図 11" descr="rainbow.png"/>
          <p:cNvPicPr>
            <a:picLocks noChangeAspect="1"/>
          </p:cNvPicPr>
          <p:nvPr/>
        </p:nvPicPr>
        <p:blipFill>
          <a:blip r:embed="rId4" cstate="print"/>
          <a:srcRect/>
          <a:stretch>
            <a:fillRect/>
          </a:stretch>
        </p:blipFill>
        <p:spPr bwMode="auto">
          <a:xfrm>
            <a:off x="0" y="6751638"/>
            <a:ext cx="9144000" cy="85725"/>
          </a:xfrm>
          <a:prstGeom prst="rect">
            <a:avLst/>
          </a:prstGeom>
          <a:noFill/>
          <a:ln w="9525">
            <a:noFill/>
            <a:miter lim="800000"/>
            <a:headEnd/>
            <a:tailEnd/>
          </a:ln>
        </p:spPr>
      </p:pic>
      <p:sp>
        <p:nvSpPr>
          <p:cNvPr id="13" name="Rectangle 5"/>
          <p:cNvSpPr>
            <a:spLocks noGrp="1" noChangeArrowheads="1"/>
          </p:cNvSpPr>
          <p:nvPr>
            <p:ph type="ftr" sz="quarter" idx="3"/>
          </p:nvPr>
        </p:nvSpPr>
        <p:spPr bwMode="auto">
          <a:xfrm>
            <a:off x="3049588" y="6499225"/>
            <a:ext cx="3819525" cy="219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ctr">
              <a:defRPr kumimoji="0" sz="600">
                <a:solidFill>
                  <a:srgbClr val="33464D"/>
                </a:solidFill>
                <a:ea typeface="Osaka" charset="-128"/>
                <a:cs typeface="Arial" pitchFamily="34" charset="0"/>
              </a:defRPr>
            </a:lvl1pPr>
          </a:lstStyle>
          <a:p>
            <a:r>
              <a:rPr lang="en-US" altLang="ja-JP" dirty="0">
                <a:solidFill>
                  <a:srgbClr val="34464D"/>
                </a:solidFill>
              </a:rPr>
              <a:t>(C) </a:t>
            </a:r>
            <a:r>
              <a:rPr lang="en-US" altLang="ja-JP" dirty="0" smtClean="0"/>
              <a:t>Recruit Technologies </a:t>
            </a:r>
            <a:r>
              <a:rPr lang="en-US" altLang="ja-JP" dirty="0" err="1" smtClean="0">
                <a:solidFill>
                  <a:srgbClr val="34464D"/>
                </a:solidFill>
              </a:rPr>
              <a:t>Co</a:t>
            </a:r>
            <a:r>
              <a:rPr lang="en-US" altLang="ja-JP" dirty="0" err="1">
                <a:solidFill>
                  <a:srgbClr val="34464D"/>
                </a:solidFill>
              </a:rPr>
              <a:t>.,Ltd</a:t>
            </a:r>
            <a:r>
              <a:rPr lang="en-US" altLang="ja-JP" dirty="0">
                <a:solidFill>
                  <a:srgbClr val="34464D"/>
                </a:solidFill>
              </a:rPr>
              <a:t>. All rights reserved.</a:t>
            </a:r>
          </a:p>
          <a:p>
            <a:endParaRPr lang="ja-JP" altLang="en-US" dirty="0"/>
          </a:p>
        </p:txBody>
      </p:sp>
      <p:cxnSp>
        <p:nvCxnSpPr>
          <p:cNvPr id="10" name="直線コネクタ 9"/>
          <p:cNvCxnSpPr/>
          <p:nvPr/>
        </p:nvCxnSpPr>
        <p:spPr bwMode="auto">
          <a:xfrm>
            <a:off x="0" y="552450"/>
            <a:ext cx="9144000" cy="0"/>
          </a:xfrm>
          <a:prstGeom prst="line">
            <a:avLst/>
          </a:prstGeom>
          <a:solidFill>
            <a:schemeClr val="accent1"/>
          </a:solidFill>
          <a:ln w="9525" cap="flat" cmpd="sng" algn="ctr">
            <a:solidFill>
              <a:srgbClr val="34464D"/>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2" name="図 11"/>
          <p:cNvPicPr>
            <a:picLocks noChangeAspect="1"/>
          </p:cNvPicPr>
          <p:nvPr userDrawn="1"/>
        </p:nvPicPr>
        <p:blipFill rotWithShape="1">
          <a:blip r:embed="rId5">
            <a:extLst>
              <a:ext uri="{28A0092B-C50C-407E-A947-70E740481C1C}">
                <a14:useLocalDpi xmlns:a14="http://schemas.microsoft.com/office/drawing/2010/main" val="0"/>
              </a:ext>
            </a:extLst>
          </a:blip>
          <a:srcRect l="5194" t="14749" r="5894" b="16065"/>
          <a:stretch/>
        </p:blipFill>
        <p:spPr>
          <a:xfrm>
            <a:off x="7805650" y="9115"/>
            <a:ext cx="1305098" cy="368104"/>
          </a:xfrm>
          <a:prstGeom prst="rect">
            <a:avLst/>
          </a:prstGeom>
        </p:spPr>
      </p:pic>
      <p:pic>
        <p:nvPicPr>
          <p:cNvPr id="14" name="図 13" descr="RECRUIT_Technologies_1.jpg"/>
          <p:cNvPicPr>
            <a:picLocks noChangeAspect="1"/>
          </p:cNvPicPr>
          <p:nvPr userDrawn="1"/>
        </p:nvPicPr>
        <p:blipFill>
          <a:blip r:embed="rId6" cstate="print">
            <a:clrChange>
              <a:clrFrom>
                <a:srgbClr val="FFFFFF"/>
              </a:clrFrom>
              <a:clrTo>
                <a:srgbClr val="FFFFFF">
                  <a:alpha val="0"/>
                </a:srgbClr>
              </a:clrTo>
            </a:clrChange>
          </a:blip>
          <a:srcRect l="24773" t="1383"/>
          <a:stretch>
            <a:fillRect/>
          </a:stretch>
        </p:blipFill>
        <p:spPr>
          <a:xfrm>
            <a:off x="7950989" y="402791"/>
            <a:ext cx="1014420" cy="132400"/>
          </a:xfrm>
          <a:prstGeom prst="rect">
            <a:avLst/>
          </a:prstGeom>
        </p:spPr>
      </p:pic>
    </p:spTree>
  </p:cSld>
  <p:clrMap bg1="lt1" tx1="dk1" bg2="lt2" tx2="dk2" accent1="accent1" accent2="accent2" accent3="accent3" accent4="accent4" accent5="accent5" accent6="accent6" hlink="hlink" folHlink="folHlink"/>
  <p:sldLayoutIdLst>
    <p:sldLayoutId id="2147483701" r:id="rId1"/>
    <p:sldLayoutId id="2147483700" r:id="rId2"/>
  </p:sldLayoutIdLst>
  <p:hf hdr="0"/>
  <p:txStyles>
    <p:titleStyle>
      <a:lvl1pPr algn="l" rtl="0" fontAlgn="base">
        <a:spcBef>
          <a:spcPct val="0"/>
        </a:spcBef>
        <a:spcAft>
          <a:spcPct val="0"/>
        </a:spcAft>
        <a:defRPr kumimoji="1" sz="2200">
          <a:solidFill>
            <a:srgbClr val="005294"/>
          </a:solidFill>
          <a:latin typeface="メイリオ" panose="020B0604030504040204" pitchFamily="50" charset="-128"/>
          <a:ea typeface="メイリオ" panose="020B0604030504040204" pitchFamily="50" charset="-128"/>
          <a:cs typeface="メイリオ" panose="020B0604030504040204" pitchFamily="50" charset="-128"/>
        </a:defRPr>
      </a:lvl1pPr>
      <a:lvl2pPr algn="l" rtl="0" fontAlgn="base">
        <a:spcBef>
          <a:spcPct val="0"/>
        </a:spcBef>
        <a:spcAft>
          <a:spcPct val="0"/>
        </a:spcAft>
        <a:defRPr kumimoji="1" sz="2200">
          <a:solidFill>
            <a:srgbClr val="005294"/>
          </a:solidFill>
          <a:latin typeface="Arial" charset="0"/>
          <a:ea typeface="Osaka" charset="0"/>
          <a:cs typeface="Osaka" charset="0"/>
        </a:defRPr>
      </a:lvl2pPr>
      <a:lvl3pPr algn="l" rtl="0" fontAlgn="base">
        <a:spcBef>
          <a:spcPct val="0"/>
        </a:spcBef>
        <a:spcAft>
          <a:spcPct val="0"/>
        </a:spcAft>
        <a:defRPr kumimoji="1" sz="2200">
          <a:solidFill>
            <a:srgbClr val="005294"/>
          </a:solidFill>
          <a:latin typeface="Arial" charset="0"/>
          <a:ea typeface="Osaka" charset="0"/>
          <a:cs typeface="Osaka" charset="0"/>
        </a:defRPr>
      </a:lvl3pPr>
      <a:lvl4pPr algn="l" rtl="0" fontAlgn="base">
        <a:spcBef>
          <a:spcPct val="0"/>
        </a:spcBef>
        <a:spcAft>
          <a:spcPct val="0"/>
        </a:spcAft>
        <a:defRPr kumimoji="1" sz="2200">
          <a:solidFill>
            <a:srgbClr val="005294"/>
          </a:solidFill>
          <a:latin typeface="Arial" charset="0"/>
          <a:ea typeface="Osaka" charset="0"/>
          <a:cs typeface="Osaka" charset="0"/>
        </a:defRPr>
      </a:lvl4pPr>
      <a:lvl5pPr algn="l" rtl="0" fontAlgn="base">
        <a:spcBef>
          <a:spcPct val="0"/>
        </a:spcBef>
        <a:spcAft>
          <a:spcPct val="0"/>
        </a:spcAft>
        <a:defRPr kumimoji="1" sz="2200">
          <a:solidFill>
            <a:srgbClr val="005294"/>
          </a:solidFill>
          <a:latin typeface="Arial" charset="0"/>
          <a:ea typeface="Osaka" charset="0"/>
          <a:cs typeface="Osaka" charset="0"/>
        </a:defRPr>
      </a:lvl5pPr>
      <a:lvl6pPr marL="457200" algn="l" rtl="0" eaLnBrk="1" fontAlgn="base" hangingPunct="1">
        <a:spcBef>
          <a:spcPct val="0"/>
        </a:spcBef>
        <a:spcAft>
          <a:spcPct val="0"/>
        </a:spcAft>
        <a:defRPr kumimoji="1" sz="3200">
          <a:solidFill>
            <a:srgbClr val="005395"/>
          </a:solidFill>
          <a:latin typeface="Arial" charset="0"/>
          <a:ea typeface="Osaka" charset="0"/>
          <a:cs typeface="Osaka" charset="0"/>
        </a:defRPr>
      </a:lvl6pPr>
      <a:lvl7pPr marL="914400" algn="l" rtl="0" eaLnBrk="1" fontAlgn="base" hangingPunct="1">
        <a:spcBef>
          <a:spcPct val="0"/>
        </a:spcBef>
        <a:spcAft>
          <a:spcPct val="0"/>
        </a:spcAft>
        <a:defRPr kumimoji="1" sz="3200">
          <a:solidFill>
            <a:srgbClr val="005395"/>
          </a:solidFill>
          <a:latin typeface="Arial" charset="0"/>
          <a:ea typeface="Osaka" charset="0"/>
          <a:cs typeface="Osaka" charset="0"/>
        </a:defRPr>
      </a:lvl7pPr>
      <a:lvl8pPr marL="1371600" algn="l" rtl="0" eaLnBrk="1" fontAlgn="base" hangingPunct="1">
        <a:spcBef>
          <a:spcPct val="0"/>
        </a:spcBef>
        <a:spcAft>
          <a:spcPct val="0"/>
        </a:spcAft>
        <a:defRPr kumimoji="1" sz="3200">
          <a:solidFill>
            <a:srgbClr val="005395"/>
          </a:solidFill>
          <a:latin typeface="Arial" charset="0"/>
          <a:ea typeface="Osaka" charset="0"/>
          <a:cs typeface="Osaka" charset="0"/>
        </a:defRPr>
      </a:lvl8pPr>
      <a:lvl9pPr marL="1828800" algn="l" rtl="0" eaLnBrk="1" fontAlgn="base" hangingPunct="1">
        <a:spcBef>
          <a:spcPct val="0"/>
        </a:spcBef>
        <a:spcAft>
          <a:spcPct val="0"/>
        </a:spcAft>
        <a:defRPr kumimoji="1" sz="3200">
          <a:solidFill>
            <a:srgbClr val="005395"/>
          </a:solidFill>
          <a:latin typeface="Arial" charset="0"/>
          <a:ea typeface="Osaka" charset="0"/>
          <a:cs typeface="Osaka" charset="0"/>
        </a:defRPr>
      </a:lvl9pPr>
    </p:titleStyle>
    <p:bodyStyle>
      <a:lvl1pPr marL="342900" indent="-342900" algn="l" rtl="0" fontAlgn="base">
        <a:spcBef>
          <a:spcPct val="20000"/>
        </a:spcBef>
        <a:spcAft>
          <a:spcPct val="0"/>
        </a:spcAft>
        <a:buChar char="•"/>
        <a:defRPr kumimoji="1" sz="32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1pPr>
      <a:lvl2pPr marL="742950" indent="-285750" algn="l" rtl="0" fontAlgn="base">
        <a:spcBef>
          <a:spcPct val="20000"/>
        </a:spcBef>
        <a:spcAft>
          <a:spcPct val="0"/>
        </a:spcAft>
        <a:buChar char="–"/>
        <a:defRPr kumimoji="1" sz="28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rtl="0" fontAlgn="base">
        <a:spcBef>
          <a:spcPct val="20000"/>
        </a:spcBef>
        <a:spcAft>
          <a:spcPct val="0"/>
        </a:spcAft>
        <a:buChar char="•"/>
        <a:defRPr kumimoji="1" sz="24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rtl="0" fontAlgn="base">
        <a:spcBef>
          <a:spcPct val="20000"/>
        </a:spcBef>
        <a:spcAft>
          <a:spcPct val="0"/>
        </a:spcAft>
        <a:buChar char="–"/>
        <a:defRPr kumimoji="1" sz="20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rtl="0" fontAlgn="base">
        <a:spcBef>
          <a:spcPct val="20000"/>
        </a:spcBef>
        <a:spcAft>
          <a:spcPct val="0"/>
        </a:spcAft>
        <a:buChar char="»"/>
        <a:defRPr kumimoji="1" sz="20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rtl="0" eaLnBrk="1" fontAlgn="base" hangingPunct="1">
        <a:spcBef>
          <a:spcPct val="20000"/>
        </a:spcBef>
        <a:spcAft>
          <a:spcPct val="0"/>
        </a:spcAft>
        <a:buChar char="»"/>
        <a:defRPr kumimoji="1" sz="2000">
          <a:solidFill>
            <a:srgbClr val="33464D"/>
          </a:solidFill>
          <a:latin typeface="+mn-lt"/>
          <a:ea typeface="+mn-ea"/>
          <a:cs typeface="+mn-cs"/>
        </a:defRPr>
      </a:lvl6pPr>
      <a:lvl7pPr marL="2971800" indent="-228600" algn="l" rtl="0" eaLnBrk="1" fontAlgn="base" hangingPunct="1">
        <a:spcBef>
          <a:spcPct val="20000"/>
        </a:spcBef>
        <a:spcAft>
          <a:spcPct val="0"/>
        </a:spcAft>
        <a:buChar char="»"/>
        <a:defRPr kumimoji="1" sz="2000">
          <a:solidFill>
            <a:srgbClr val="33464D"/>
          </a:solidFill>
          <a:latin typeface="+mn-lt"/>
          <a:ea typeface="+mn-ea"/>
          <a:cs typeface="+mn-cs"/>
        </a:defRPr>
      </a:lvl7pPr>
      <a:lvl8pPr marL="3429000" indent="-228600" algn="l" rtl="0" eaLnBrk="1" fontAlgn="base" hangingPunct="1">
        <a:spcBef>
          <a:spcPct val="20000"/>
        </a:spcBef>
        <a:spcAft>
          <a:spcPct val="0"/>
        </a:spcAft>
        <a:buChar char="»"/>
        <a:defRPr kumimoji="1" sz="2000">
          <a:solidFill>
            <a:srgbClr val="33464D"/>
          </a:solidFill>
          <a:latin typeface="+mn-lt"/>
          <a:ea typeface="+mn-ea"/>
          <a:cs typeface="+mn-cs"/>
        </a:defRPr>
      </a:lvl8pPr>
      <a:lvl9pPr marL="3886200" indent="-228600" algn="l" rtl="0" eaLnBrk="1" fontAlgn="base" hangingPunct="1">
        <a:spcBef>
          <a:spcPct val="20000"/>
        </a:spcBef>
        <a:spcAft>
          <a:spcPct val="0"/>
        </a:spcAft>
        <a:buChar char="»"/>
        <a:defRPr kumimoji="1" sz="2000">
          <a:solidFill>
            <a:srgbClr val="33464D"/>
          </a:solidFill>
          <a:latin typeface="+mn-lt"/>
          <a:ea typeface="+mn-ea"/>
          <a:cs typeface="+mn-cs"/>
        </a:defRPr>
      </a:lvl9pPr>
    </p:bodyStyle>
    <p:otherStyle>
      <a:defPPr>
        <a:defRPr lang="ja-JP"/>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2.png"/><Relationship Id="rId6" Type="http://schemas.openxmlformats.org/officeDocument/2006/relationships/image" Target="../media/image11.png"/><Relationship Id="rId7" Type="http://schemas.openxmlformats.org/officeDocument/2006/relationships/image" Target="../media/image15.jpe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ctrTitle"/>
          </p:nvPr>
        </p:nvSpPr>
        <p:spPr>
          <a:xfrm>
            <a:off x="899683" y="2551008"/>
            <a:ext cx="7555550" cy="1586089"/>
          </a:xfrm>
        </p:spPr>
        <p:txBody>
          <a:bodyPr/>
          <a:lstStyle/>
          <a:p>
            <a:pPr algn="l"/>
            <a:r>
              <a:rPr kumimoji="1" lang="en-US" altLang="ja-JP" sz="3200" b="1" dirty="0" smtClean="0"/>
              <a:t>【</a:t>
            </a:r>
            <a:r>
              <a:rPr lang="en-US" altLang="ja-JP" sz="3200" b="1" dirty="0" err="1" smtClean="0"/>
              <a:t>Pycon</a:t>
            </a:r>
            <a:r>
              <a:rPr lang="en-US" altLang="ja-JP" sz="3200" b="1" dirty="0"/>
              <a:t> </a:t>
            </a:r>
            <a:r>
              <a:rPr lang="en-US" altLang="ja-JP" sz="3200" b="1" dirty="0" smtClean="0"/>
              <a:t>JP</a:t>
            </a:r>
            <a:r>
              <a:rPr kumimoji="1" lang="en-US" altLang="ja-JP" sz="3200" b="1" dirty="0" smtClean="0"/>
              <a:t>】</a:t>
            </a:r>
            <a:br>
              <a:rPr kumimoji="1" lang="en-US" altLang="ja-JP" sz="3200" b="1" dirty="0" smtClean="0"/>
            </a:br>
            <a:r>
              <a:rPr lang="en-US" altLang="ja-JP" sz="3200" b="1" dirty="0" smtClean="0"/>
              <a:t>  bandit</a:t>
            </a:r>
            <a:r>
              <a:rPr lang="ja-JP" altLang="en-US" sz="3200" b="1" dirty="0" smtClean="0"/>
              <a:t>アルゴリズムを使った</a:t>
            </a:r>
            <a:r>
              <a:rPr lang="en-US" altLang="ja-JP" sz="3200" b="1" dirty="0" smtClean="0"/>
              <a:t/>
            </a:r>
            <a:br>
              <a:rPr lang="en-US" altLang="ja-JP" sz="3200" b="1" dirty="0" smtClean="0"/>
            </a:br>
            <a:r>
              <a:rPr lang="en-US" altLang="ja-JP" sz="3200" b="1" dirty="0"/>
              <a:t> </a:t>
            </a:r>
            <a:r>
              <a:rPr lang="en-US" altLang="ja-JP" sz="3200" b="1" dirty="0" smtClean="0"/>
              <a:t> </a:t>
            </a:r>
            <a:r>
              <a:rPr lang="ja-JP" altLang="en-US" sz="3200" b="1" dirty="0" smtClean="0"/>
              <a:t>自動</a:t>
            </a:r>
            <a:r>
              <a:rPr lang="en-US" altLang="ja-JP" sz="3200" b="1" dirty="0" smtClean="0"/>
              <a:t>AB</a:t>
            </a:r>
            <a:r>
              <a:rPr lang="ja-JP" altLang="en-US" sz="3200" b="1" dirty="0" smtClean="0"/>
              <a:t>テスト</a:t>
            </a:r>
            <a:r>
              <a:rPr lang="en-US" altLang="ja-JP" sz="3200" b="1" dirty="0" smtClean="0"/>
              <a:t/>
            </a:r>
            <a:br>
              <a:rPr lang="en-US" altLang="ja-JP" sz="3200" b="1" dirty="0" smtClean="0"/>
            </a:br>
            <a:r>
              <a:rPr lang="en-US" altLang="ja-JP" dirty="0"/>
              <a:t/>
            </a:r>
            <a:br>
              <a:rPr lang="en-US" altLang="ja-JP" dirty="0"/>
            </a:br>
            <a:r>
              <a:rPr lang="ja-JP" altLang="en-US" dirty="0"/>
              <a:t>　</a:t>
            </a:r>
            <a:r>
              <a:rPr lang="en-US" altLang="ja-JP" dirty="0" smtClean="0"/>
              <a:t>Recruit Technologies </a:t>
            </a:r>
            <a:r>
              <a:rPr lang="en-US" altLang="ja-JP" dirty="0" err="1" smtClean="0"/>
              <a:t>BigData</a:t>
            </a:r>
            <a:r>
              <a:rPr lang="ja-JP" altLang="en-US" dirty="0" smtClean="0"/>
              <a:t>部</a:t>
            </a:r>
            <a:r>
              <a:rPr lang="en-US" altLang="ja-JP" dirty="0" smtClean="0"/>
              <a:t> </a:t>
            </a:r>
            <a:r>
              <a:rPr lang="ja-JP" altLang="en-US" dirty="0" smtClean="0"/>
              <a:t>田口</a:t>
            </a:r>
            <a:r>
              <a:rPr lang="en-US" altLang="ja-JP" dirty="0" smtClean="0"/>
              <a:t> </a:t>
            </a:r>
            <a:r>
              <a:rPr lang="ja-JP" altLang="en-US" dirty="0" smtClean="0"/>
              <a:t>正一</a:t>
            </a:r>
            <a:endParaRPr kumimoji="1" lang="ja-JP" altLang="en-US" dirty="0"/>
          </a:p>
        </p:txBody>
      </p:sp>
    </p:spTree>
    <p:extLst>
      <p:ext uri="{BB962C8B-B14F-4D97-AF65-F5344CB8AC3E}">
        <p14:creationId xmlns:p14="http://schemas.microsoft.com/office/powerpoint/2010/main" val="3613911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コンテンツ プレースホルダー 2"/>
          <p:cNvSpPr txBox="1">
            <a:spLocks/>
          </p:cNvSpPr>
          <p:nvPr/>
        </p:nvSpPr>
        <p:spPr bwMode="auto">
          <a:xfrm>
            <a:off x="409575" y="898525"/>
            <a:ext cx="8302625" cy="5503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lvl1pPr marL="342900" indent="-342900" algn="l" rtl="0" fontAlgn="base">
              <a:spcBef>
                <a:spcPct val="20000"/>
              </a:spcBef>
              <a:spcAft>
                <a:spcPct val="0"/>
              </a:spcAft>
              <a:buChar char="•"/>
              <a:defRPr kumimoji="1" sz="32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1pPr>
            <a:lvl2pPr marL="742950" indent="-285750" algn="l" rtl="0" fontAlgn="base">
              <a:spcBef>
                <a:spcPct val="20000"/>
              </a:spcBef>
              <a:spcAft>
                <a:spcPct val="0"/>
              </a:spcAft>
              <a:buChar char="–"/>
              <a:defRPr kumimoji="1" sz="28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rtl="0" fontAlgn="base">
              <a:spcBef>
                <a:spcPct val="20000"/>
              </a:spcBef>
              <a:spcAft>
                <a:spcPct val="0"/>
              </a:spcAft>
              <a:buChar char="•"/>
              <a:defRPr kumimoji="1" sz="24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rtl="0" fontAlgn="base">
              <a:spcBef>
                <a:spcPct val="20000"/>
              </a:spcBef>
              <a:spcAft>
                <a:spcPct val="0"/>
              </a:spcAft>
              <a:buChar char="–"/>
              <a:defRPr kumimoji="1" sz="20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rtl="0" fontAlgn="base">
              <a:spcBef>
                <a:spcPct val="20000"/>
              </a:spcBef>
              <a:spcAft>
                <a:spcPct val="0"/>
              </a:spcAft>
              <a:buChar char="»"/>
              <a:defRPr kumimoji="1" sz="20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rtl="0" eaLnBrk="1" fontAlgn="base" hangingPunct="1">
              <a:spcBef>
                <a:spcPct val="20000"/>
              </a:spcBef>
              <a:spcAft>
                <a:spcPct val="0"/>
              </a:spcAft>
              <a:buChar char="»"/>
              <a:defRPr kumimoji="1" sz="2000">
                <a:solidFill>
                  <a:srgbClr val="33464D"/>
                </a:solidFill>
                <a:latin typeface="+mn-lt"/>
                <a:ea typeface="+mn-ea"/>
                <a:cs typeface="+mn-cs"/>
              </a:defRPr>
            </a:lvl6pPr>
            <a:lvl7pPr marL="2971800" indent="-228600" algn="l" rtl="0" eaLnBrk="1" fontAlgn="base" hangingPunct="1">
              <a:spcBef>
                <a:spcPct val="20000"/>
              </a:spcBef>
              <a:spcAft>
                <a:spcPct val="0"/>
              </a:spcAft>
              <a:buChar char="»"/>
              <a:defRPr kumimoji="1" sz="2000">
                <a:solidFill>
                  <a:srgbClr val="33464D"/>
                </a:solidFill>
                <a:latin typeface="+mn-lt"/>
                <a:ea typeface="+mn-ea"/>
                <a:cs typeface="+mn-cs"/>
              </a:defRPr>
            </a:lvl7pPr>
            <a:lvl8pPr marL="3429000" indent="-228600" algn="l" rtl="0" eaLnBrk="1" fontAlgn="base" hangingPunct="1">
              <a:spcBef>
                <a:spcPct val="20000"/>
              </a:spcBef>
              <a:spcAft>
                <a:spcPct val="0"/>
              </a:spcAft>
              <a:buChar char="»"/>
              <a:defRPr kumimoji="1" sz="2000">
                <a:solidFill>
                  <a:srgbClr val="33464D"/>
                </a:solidFill>
                <a:latin typeface="+mn-lt"/>
                <a:ea typeface="+mn-ea"/>
                <a:cs typeface="+mn-cs"/>
              </a:defRPr>
            </a:lvl8pPr>
            <a:lvl9pPr marL="3886200" indent="-228600" algn="l" rtl="0" eaLnBrk="1" fontAlgn="base" hangingPunct="1">
              <a:spcBef>
                <a:spcPct val="20000"/>
              </a:spcBef>
              <a:spcAft>
                <a:spcPct val="0"/>
              </a:spcAft>
              <a:buChar char="»"/>
              <a:defRPr kumimoji="1" sz="2000">
                <a:solidFill>
                  <a:srgbClr val="33464D"/>
                </a:solidFill>
                <a:latin typeface="+mn-lt"/>
                <a:ea typeface="+mn-ea"/>
                <a:cs typeface="+mn-cs"/>
              </a:defRPr>
            </a:lvl9pPr>
          </a:lstStyle>
          <a:p>
            <a:pPr algn="ctr"/>
            <a:endParaRPr lang="en-US" altLang="ja-JP" sz="2800" b="1" kern="0" dirty="0"/>
          </a:p>
          <a:p>
            <a:pPr algn="ctr"/>
            <a:endParaRPr lang="en-US" altLang="ja-JP" sz="2800" b="1" kern="0" dirty="0" smtClean="0"/>
          </a:p>
          <a:p>
            <a:pPr algn="ctr"/>
            <a:endParaRPr lang="en-US" altLang="ja-JP" sz="2800" b="1" kern="0" dirty="0"/>
          </a:p>
          <a:p>
            <a:pPr algn="ctr"/>
            <a:endParaRPr lang="en-US" altLang="ja-JP" sz="2800" b="1" kern="0" dirty="0" smtClean="0"/>
          </a:p>
          <a:p>
            <a:pPr algn="ctr"/>
            <a:endParaRPr lang="en-US" altLang="ja-JP" sz="2800" b="1" kern="0" dirty="0"/>
          </a:p>
          <a:p>
            <a:pPr algn="ctr"/>
            <a:endParaRPr lang="en-US" altLang="ja-JP" sz="2800" b="1" kern="0" dirty="0" smtClean="0"/>
          </a:p>
        </p:txBody>
      </p:sp>
      <p:sp>
        <p:nvSpPr>
          <p:cNvPr id="2" name="タイトル 1"/>
          <p:cNvSpPr>
            <a:spLocks noGrp="1"/>
          </p:cNvSpPr>
          <p:nvPr>
            <p:ph type="title"/>
          </p:nvPr>
        </p:nvSpPr>
        <p:spPr/>
        <p:txBody>
          <a:bodyPr/>
          <a:lstStyle/>
          <a:p>
            <a:r>
              <a:rPr kumimoji="1" lang="ja-JP" altLang="en-US" sz="2000" dirty="0" smtClean="0"/>
              <a:t>探索期間、活用期間の挙動</a:t>
            </a:r>
            <a:endParaRPr kumimoji="1" lang="ja-JP" altLang="en-US" sz="2000" dirty="0"/>
          </a:p>
        </p:txBody>
      </p:sp>
      <p:pic>
        <p:nvPicPr>
          <p:cNvPr id="25" name="コンテンツ プレースホルダー 24"/>
          <p:cNvPicPr>
            <a:picLocks noGrp="1" noChangeAspect="1"/>
          </p:cNvPicPr>
          <p:nvPr>
            <p:ph idx="1"/>
          </p:nvPr>
        </p:nvPicPr>
        <p:blipFill rotWithShape="1">
          <a:blip r:embed="rId3">
            <a:extLst>
              <a:ext uri="{28A0092B-C50C-407E-A947-70E740481C1C}">
                <a14:useLocalDpi xmlns:a14="http://schemas.microsoft.com/office/drawing/2010/main" val="0"/>
              </a:ext>
            </a:extLst>
          </a:blip>
          <a:srcRect l="19424" t="42001" r="44666" b="13718"/>
          <a:stretch/>
        </p:blipFill>
        <p:spPr bwMode="auto">
          <a:xfrm>
            <a:off x="1651236" y="655264"/>
            <a:ext cx="6131747" cy="2799135"/>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直線コネクタ 27"/>
          <p:cNvCxnSpPr/>
          <p:nvPr/>
        </p:nvCxnSpPr>
        <p:spPr bwMode="auto">
          <a:xfrm>
            <a:off x="2836335" y="1337733"/>
            <a:ext cx="8467" cy="1896533"/>
          </a:xfrm>
          <a:prstGeom prst="line">
            <a:avLst/>
          </a:prstGeom>
          <a:solidFill>
            <a:schemeClr val="accent1"/>
          </a:solidFill>
          <a:ln w="3175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9" name="正方形/長方形 28"/>
          <p:cNvSpPr/>
          <p:nvPr/>
        </p:nvSpPr>
        <p:spPr bwMode="auto">
          <a:xfrm>
            <a:off x="1984141" y="2193501"/>
            <a:ext cx="589726"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探索</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b="0" i="0" u="none" strike="noStrike" cap="none" normalizeH="0" baseline="0" dirty="0" smtClean="0">
                <a:ln>
                  <a:noFill/>
                </a:ln>
                <a:solidFill>
                  <a:srgbClr val="000000"/>
                </a:solidFill>
                <a:effectLst/>
                <a:latin typeface="Arial" charset="0"/>
                <a:ea typeface="ヒラギノ角ゴ Pro W3" charset="0"/>
                <a:cs typeface="ヒラギノ角ゴ Pro W3" charset="0"/>
              </a:rPr>
              <a:t>期間</a:t>
            </a:r>
            <a:endParaRPr kumimoji="0" lang="ja-JP" altLang="en-US" sz="16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30" name="正方形/長方形 29"/>
          <p:cNvSpPr/>
          <p:nvPr/>
        </p:nvSpPr>
        <p:spPr bwMode="auto">
          <a:xfrm>
            <a:off x="5019029" y="2156431"/>
            <a:ext cx="589726"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活用</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b="0" i="0" u="none" strike="noStrike" cap="none" normalizeH="0" baseline="0" dirty="0" smtClean="0">
                <a:ln>
                  <a:noFill/>
                </a:ln>
                <a:solidFill>
                  <a:srgbClr val="000000"/>
                </a:solidFill>
                <a:effectLst/>
                <a:latin typeface="Arial" charset="0"/>
                <a:ea typeface="ヒラギノ角ゴ Pro W3" charset="0"/>
                <a:cs typeface="ヒラギノ角ゴ Pro W3" charset="0"/>
              </a:rPr>
              <a:t>期間</a:t>
            </a:r>
            <a:endParaRPr kumimoji="0" lang="ja-JP" altLang="en-US" sz="16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31" name="正方形/長方形 30"/>
          <p:cNvSpPr/>
          <p:nvPr/>
        </p:nvSpPr>
        <p:spPr bwMode="auto">
          <a:xfrm>
            <a:off x="737894" y="717831"/>
            <a:ext cx="1241661" cy="1364418"/>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累積損失</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32" name="正方形/長方形 31"/>
          <p:cNvSpPr/>
          <p:nvPr/>
        </p:nvSpPr>
        <p:spPr bwMode="auto">
          <a:xfrm>
            <a:off x="7652574" y="3150733"/>
            <a:ext cx="1186626" cy="3544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smtClean="0">
                <a:solidFill>
                  <a:srgbClr val="000000"/>
                </a:solidFill>
                <a:latin typeface="Arial" charset="0"/>
                <a:ea typeface="ヒラギノ角ゴ Pro W3" charset="0"/>
                <a:cs typeface="ヒラギノ角ゴ Pro W3" charset="0"/>
              </a:rPr>
              <a:t>経過時間</a:t>
            </a:r>
            <a:endParaRPr kumimoji="0" lang="en-US" altLang="ja-JP" sz="1600" dirty="0" smtClean="0">
              <a:solidFill>
                <a:srgbClr val="000000"/>
              </a:solidFill>
              <a:latin typeface="Arial" charset="0"/>
              <a:ea typeface="ヒラギノ角ゴ Pro W3" charset="0"/>
              <a:cs typeface="ヒラギノ角ゴ Pro W3" charset="0"/>
            </a:endParaRPr>
          </a:p>
        </p:txBody>
      </p:sp>
      <p:cxnSp>
        <p:nvCxnSpPr>
          <p:cNvPr id="11" name="直線コネクタ 10"/>
          <p:cNvCxnSpPr/>
          <p:nvPr/>
        </p:nvCxnSpPr>
        <p:spPr bwMode="auto">
          <a:xfrm>
            <a:off x="4453467" y="3673474"/>
            <a:ext cx="0" cy="3082926"/>
          </a:xfrm>
          <a:prstGeom prst="line">
            <a:avLst/>
          </a:prstGeom>
          <a:solidFill>
            <a:schemeClr val="accent1"/>
          </a:solidFill>
          <a:ln w="3175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2" name="直線コネクタ 11"/>
          <p:cNvCxnSpPr/>
          <p:nvPr/>
        </p:nvCxnSpPr>
        <p:spPr bwMode="auto">
          <a:xfrm>
            <a:off x="2836335" y="3234266"/>
            <a:ext cx="1617132" cy="439208"/>
          </a:xfrm>
          <a:prstGeom prst="line">
            <a:avLst/>
          </a:prstGeom>
          <a:solidFill>
            <a:schemeClr val="accent1"/>
          </a:solidFill>
          <a:ln w="3175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6" name="直線コネクタ 15"/>
          <p:cNvCxnSpPr/>
          <p:nvPr/>
        </p:nvCxnSpPr>
        <p:spPr bwMode="auto">
          <a:xfrm flipH="1">
            <a:off x="177802" y="3673474"/>
            <a:ext cx="8661398" cy="1060"/>
          </a:xfrm>
          <a:prstGeom prst="line">
            <a:avLst/>
          </a:prstGeom>
          <a:solidFill>
            <a:schemeClr val="accent1"/>
          </a:solidFill>
          <a:ln w="3175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正方形/長方形 20"/>
          <p:cNvSpPr/>
          <p:nvPr/>
        </p:nvSpPr>
        <p:spPr bwMode="auto">
          <a:xfrm>
            <a:off x="33866" y="3674281"/>
            <a:ext cx="4394200" cy="421083"/>
          </a:xfrm>
          <a:prstGeom prst="rect">
            <a:avLst/>
          </a:prstGeom>
          <a:noFill/>
          <a:ln w="444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lang="ja-JP" altLang="en-US" sz="1600" b="1" kern="0" dirty="0" smtClean="0"/>
              <a:t>探索期間の挙動</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22" name="正方形/長方形 21"/>
          <p:cNvSpPr/>
          <p:nvPr/>
        </p:nvSpPr>
        <p:spPr bwMode="auto">
          <a:xfrm>
            <a:off x="4478868" y="3674281"/>
            <a:ext cx="4394200" cy="421083"/>
          </a:xfrm>
          <a:prstGeom prst="rect">
            <a:avLst/>
          </a:prstGeom>
          <a:noFill/>
          <a:ln w="444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lang="ja-JP" altLang="en-US" sz="1600" b="1" kern="0" dirty="0" smtClean="0"/>
              <a:t>活用期間の挙動</a:t>
            </a:r>
            <a:endParaRPr kumimoji="0" lang="en-US" altLang="ja-JP" sz="1600" dirty="0" smtClean="0">
              <a:solidFill>
                <a:srgbClr val="000000"/>
              </a:solidFill>
              <a:latin typeface="Arial" charset="0"/>
              <a:ea typeface="ヒラギノ角ゴ Pro W3" charset="0"/>
              <a:cs typeface="ヒラギノ角ゴ Pro W3" charset="0"/>
            </a:endParaRPr>
          </a:p>
        </p:txBody>
      </p:sp>
      <p:pic>
        <p:nvPicPr>
          <p:cNvPr id="23" name="図 22"/>
          <p:cNvPicPr>
            <a:picLocks noChangeAspect="1"/>
          </p:cNvPicPr>
          <p:nvPr/>
        </p:nvPicPr>
        <p:blipFill rotWithShape="1">
          <a:blip r:embed="rId4">
            <a:extLst>
              <a:ext uri="{28A0092B-C50C-407E-A947-70E740481C1C}">
                <a14:useLocalDpi xmlns:a14="http://schemas.microsoft.com/office/drawing/2010/main" val="0"/>
              </a:ext>
            </a:extLst>
          </a:blip>
          <a:srcRect l="25000" t="20018" r="39151" b="15094"/>
          <a:stretch/>
        </p:blipFill>
        <p:spPr>
          <a:xfrm>
            <a:off x="33866" y="4272335"/>
            <a:ext cx="2345772" cy="2484065"/>
          </a:xfrm>
          <a:prstGeom prst="rect">
            <a:avLst/>
          </a:prstGeom>
        </p:spPr>
      </p:pic>
      <p:sp>
        <p:nvSpPr>
          <p:cNvPr id="24" name="正方形/長方形 23"/>
          <p:cNvSpPr/>
          <p:nvPr/>
        </p:nvSpPr>
        <p:spPr bwMode="auto">
          <a:xfrm>
            <a:off x="33866" y="5683457"/>
            <a:ext cx="2298794" cy="1049860"/>
          </a:xfrm>
          <a:prstGeom prst="rect">
            <a:avLst/>
          </a:prstGeom>
          <a:noFill/>
          <a:ln w="635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pic>
        <p:nvPicPr>
          <p:cNvPr id="27" name="図 26"/>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2755347" y="4175267"/>
            <a:ext cx="1638522" cy="608399"/>
          </a:xfrm>
          <a:prstGeom prst="rect">
            <a:avLst/>
          </a:prstGeom>
        </p:spPr>
      </p:pic>
      <p:pic>
        <p:nvPicPr>
          <p:cNvPr id="34" name="図 33"/>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2768047" y="4783666"/>
            <a:ext cx="1638522" cy="608399"/>
          </a:xfrm>
          <a:prstGeom prst="rect">
            <a:avLst/>
          </a:prstGeom>
        </p:spPr>
      </p:pic>
      <p:pic>
        <p:nvPicPr>
          <p:cNvPr id="35" name="図 34"/>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2755347" y="5700205"/>
            <a:ext cx="1638522" cy="608399"/>
          </a:xfrm>
          <a:prstGeom prst="rect">
            <a:avLst/>
          </a:prstGeom>
        </p:spPr>
      </p:pic>
      <p:sp>
        <p:nvSpPr>
          <p:cNvPr id="36" name="正方形/長方形 35"/>
          <p:cNvSpPr/>
          <p:nvPr/>
        </p:nvSpPr>
        <p:spPr bwMode="auto">
          <a:xfrm>
            <a:off x="2768047" y="5395880"/>
            <a:ext cx="1638442" cy="287578"/>
          </a:xfrm>
          <a:prstGeom prst="rect">
            <a:avLst/>
          </a:prstGeom>
          <a:noFill/>
          <a:ln w="4445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kumimoji="0" lang="is-IS" altLang="ja-JP" sz="1600" dirty="0" smtClean="0">
                <a:solidFill>
                  <a:srgbClr val="000000"/>
                </a:solidFill>
                <a:latin typeface="Arial" charset="0"/>
                <a:ea typeface="ヒラギノ角ゴ Pro W3" charset="0"/>
                <a:cs typeface="ヒラギノ角ゴ Pro W3" charset="0"/>
              </a:rPr>
              <a:t>~</a:t>
            </a:r>
            <a:endParaRPr kumimoji="0" lang="en-US" altLang="ja-JP" sz="1600" dirty="0" smtClean="0">
              <a:solidFill>
                <a:srgbClr val="000000"/>
              </a:solidFill>
              <a:latin typeface="Arial" charset="0"/>
              <a:ea typeface="ヒラギノ角ゴ Pro W3" charset="0"/>
              <a:cs typeface="ヒラギノ角ゴ Pro W3" charset="0"/>
            </a:endParaRPr>
          </a:p>
        </p:txBody>
      </p:sp>
      <p:cxnSp>
        <p:nvCxnSpPr>
          <p:cNvPr id="13" name="直線コネクタ 12"/>
          <p:cNvCxnSpPr>
            <a:stCxn id="24" idx="3"/>
            <a:endCxn id="27" idx="1"/>
          </p:cNvCxnSpPr>
          <p:nvPr/>
        </p:nvCxnSpPr>
        <p:spPr bwMode="auto">
          <a:xfrm flipV="1">
            <a:off x="2332660" y="4479467"/>
            <a:ext cx="422687" cy="172892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7" name="直線コネクタ 36"/>
          <p:cNvCxnSpPr>
            <a:stCxn id="24" idx="3"/>
            <a:endCxn id="34" idx="1"/>
          </p:cNvCxnSpPr>
          <p:nvPr/>
        </p:nvCxnSpPr>
        <p:spPr bwMode="auto">
          <a:xfrm flipV="1">
            <a:off x="2332660" y="5087866"/>
            <a:ext cx="435387" cy="112052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8" name="直線コネクタ 37"/>
          <p:cNvCxnSpPr>
            <a:stCxn id="24" idx="3"/>
            <a:endCxn id="35" idx="1"/>
          </p:cNvCxnSpPr>
          <p:nvPr/>
        </p:nvCxnSpPr>
        <p:spPr bwMode="auto">
          <a:xfrm flipV="1">
            <a:off x="2332660" y="6004405"/>
            <a:ext cx="422687" cy="2039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9" name="正方形/長方形 38"/>
          <p:cNvSpPr/>
          <p:nvPr/>
        </p:nvSpPr>
        <p:spPr bwMode="auto">
          <a:xfrm>
            <a:off x="2513016" y="6368798"/>
            <a:ext cx="1893473" cy="287578"/>
          </a:xfrm>
          <a:prstGeom prst="rect">
            <a:avLst/>
          </a:prstGeom>
          <a:noFill/>
          <a:ln w="4445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kumimoji="0" lang="ja-JP" altLang="en-US" sz="1600" dirty="0" smtClean="0">
                <a:solidFill>
                  <a:srgbClr val="000000"/>
                </a:solidFill>
                <a:latin typeface="Arial" charset="0"/>
                <a:ea typeface="ヒラギノ角ゴ Pro W3" charset="0"/>
                <a:cs typeface="ヒラギノ角ゴ Pro W3" charset="0"/>
              </a:rPr>
              <a:t>→様々に出し分け</a:t>
            </a:r>
            <a:endParaRPr kumimoji="0" lang="en-US" altLang="ja-JP" sz="1600" dirty="0" smtClean="0">
              <a:solidFill>
                <a:srgbClr val="000000"/>
              </a:solidFill>
              <a:latin typeface="Arial" charset="0"/>
              <a:ea typeface="ヒラギノ角ゴ Pro W3" charset="0"/>
              <a:cs typeface="ヒラギノ角ゴ Pro W3" charset="0"/>
            </a:endParaRPr>
          </a:p>
        </p:txBody>
      </p:sp>
      <p:pic>
        <p:nvPicPr>
          <p:cNvPr id="40" name="図 39"/>
          <p:cNvPicPr>
            <a:picLocks noChangeAspect="1"/>
          </p:cNvPicPr>
          <p:nvPr/>
        </p:nvPicPr>
        <p:blipFill rotWithShape="1">
          <a:blip r:embed="rId4">
            <a:extLst>
              <a:ext uri="{28A0092B-C50C-407E-A947-70E740481C1C}">
                <a14:useLocalDpi xmlns:a14="http://schemas.microsoft.com/office/drawing/2010/main" val="0"/>
              </a:ext>
            </a:extLst>
          </a:blip>
          <a:srcRect l="25000" t="20018" r="39151" b="15094"/>
          <a:stretch/>
        </p:blipFill>
        <p:spPr>
          <a:xfrm>
            <a:off x="4520238" y="4175267"/>
            <a:ext cx="2345772" cy="2484065"/>
          </a:xfrm>
          <a:prstGeom prst="rect">
            <a:avLst/>
          </a:prstGeom>
        </p:spPr>
      </p:pic>
      <p:sp>
        <p:nvSpPr>
          <p:cNvPr id="41" name="正方形/長方形 40"/>
          <p:cNvSpPr/>
          <p:nvPr/>
        </p:nvSpPr>
        <p:spPr bwMode="auto">
          <a:xfrm>
            <a:off x="4520238" y="5586389"/>
            <a:ext cx="2298794" cy="1049860"/>
          </a:xfrm>
          <a:prstGeom prst="rect">
            <a:avLst/>
          </a:prstGeom>
          <a:noFill/>
          <a:ln w="635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pic>
        <p:nvPicPr>
          <p:cNvPr id="42" name="図 41"/>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7267120" y="4154399"/>
            <a:ext cx="1638522" cy="608399"/>
          </a:xfrm>
          <a:prstGeom prst="rect">
            <a:avLst/>
          </a:prstGeom>
        </p:spPr>
      </p:pic>
      <p:pic>
        <p:nvPicPr>
          <p:cNvPr id="43" name="図 42"/>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7254419" y="5031804"/>
            <a:ext cx="1638522" cy="608399"/>
          </a:xfrm>
          <a:prstGeom prst="rect">
            <a:avLst/>
          </a:prstGeom>
        </p:spPr>
      </p:pic>
      <p:cxnSp>
        <p:nvCxnSpPr>
          <p:cNvPr id="44" name="直線コネクタ 43"/>
          <p:cNvCxnSpPr/>
          <p:nvPr/>
        </p:nvCxnSpPr>
        <p:spPr bwMode="auto">
          <a:xfrm flipV="1">
            <a:off x="6819032" y="4382399"/>
            <a:ext cx="422687" cy="172892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直線コネクタ 44"/>
          <p:cNvCxnSpPr>
            <a:endCxn id="43" idx="1"/>
          </p:cNvCxnSpPr>
          <p:nvPr/>
        </p:nvCxnSpPr>
        <p:spPr bwMode="auto">
          <a:xfrm flipV="1">
            <a:off x="6819032" y="5336004"/>
            <a:ext cx="435387" cy="775316"/>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正方形/長方形 45"/>
          <p:cNvSpPr/>
          <p:nvPr/>
        </p:nvSpPr>
        <p:spPr bwMode="auto">
          <a:xfrm>
            <a:off x="7260357" y="4717497"/>
            <a:ext cx="1638442" cy="287578"/>
          </a:xfrm>
          <a:prstGeom prst="rect">
            <a:avLst/>
          </a:prstGeom>
          <a:noFill/>
          <a:ln w="4445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kumimoji="0" lang="is-IS" altLang="ja-JP" sz="1600" dirty="0" smtClean="0">
                <a:solidFill>
                  <a:srgbClr val="000000"/>
                </a:solidFill>
                <a:latin typeface="Arial" charset="0"/>
                <a:ea typeface="ヒラギノ角ゴ Pro W3" charset="0"/>
                <a:cs typeface="ヒラギノ角ゴ Pro W3" charset="0"/>
              </a:rPr>
              <a:t>or</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47" name="正方形/長方形 46"/>
          <p:cNvSpPr/>
          <p:nvPr/>
        </p:nvSpPr>
        <p:spPr bwMode="auto">
          <a:xfrm>
            <a:off x="7050500" y="5757405"/>
            <a:ext cx="1893473" cy="932017"/>
          </a:xfrm>
          <a:prstGeom prst="rect">
            <a:avLst/>
          </a:prstGeom>
          <a:noFill/>
          <a:ln w="4445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kumimoji="0" lang="ja-JP" altLang="en-US" sz="1600" dirty="0" smtClean="0">
                <a:solidFill>
                  <a:srgbClr val="000000"/>
                </a:solidFill>
                <a:latin typeface="Arial" charset="0"/>
                <a:ea typeface="ヒラギノ角ゴ Pro W3" charset="0"/>
                <a:cs typeface="ヒラギノ角ゴ Pro W3" charset="0"/>
              </a:rPr>
              <a:t>→出し分けはされるが、</a:t>
            </a:r>
            <a:r>
              <a:rPr kumimoji="0" lang="en-US" altLang="ja-JP" sz="1600" dirty="0" smtClean="0">
                <a:solidFill>
                  <a:srgbClr val="000000"/>
                </a:solidFill>
                <a:latin typeface="Arial" charset="0"/>
                <a:ea typeface="ヒラギノ角ゴ Pro W3" charset="0"/>
                <a:cs typeface="ヒラギノ角ゴ Pro W3" charset="0"/>
              </a:rPr>
              <a:t>CTR</a:t>
            </a:r>
            <a:r>
              <a:rPr kumimoji="0" lang="ja-JP" altLang="en-US" sz="1600" dirty="0" smtClean="0">
                <a:solidFill>
                  <a:srgbClr val="000000"/>
                </a:solidFill>
                <a:latin typeface="Arial" charset="0"/>
                <a:ea typeface="ヒラギノ角ゴ Pro W3" charset="0"/>
                <a:cs typeface="ヒラギノ角ゴ Pro W3" charset="0"/>
              </a:rPr>
              <a:t>的に適切だと思われるものを選択</a:t>
            </a:r>
            <a:endParaRPr kumimoji="0" lang="en-US" altLang="ja-JP" sz="1600" dirty="0" smtClean="0">
              <a:solidFill>
                <a:srgbClr val="000000"/>
              </a:solidFill>
              <a:latin typeface="Arial" charset="0"/>
              <a:ea typeface="ヒラギノ角ゴ Pro W3" charset="0"/>
              <a:cs typeface="ヒラギノ角ゴ Pro W3" charset="0"/>
            </a:endParaRPr>
          </a:p>
        </p:txBody>
      </p:sp>
      <p:cxnSp>
        <p:nvCxnSpPr>
          <p:cNvPr id="48" name="直線コネクタ 47"/>
          <p:cNvCxnSpPr>
            <a:stCxn id="24" idx="3"/>
          </p:cNvCxnSpPr>
          <p:nvPr/>
        </p:nvCxnSpPr>
        <p:spPr bwMode="auto">
          <a:xfrm flipV="1">
            <a:off x="2332660" y="5539794"/>
            <a:ext cx="503675" cy="668593"/>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13314519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コンテンツ プレースホルダー 2"/>
          <p:cNvSpPr txBox="1">
            <a:spLocks/>
          </p:cNvSpPr>
          <p:nvPr/>
        </p:nvSpPr>
        <p:spPr bwMode="auto">
          <a:xfrm>
            <a:off x="409575" y="898525"/>
            <a:ext cx="8302625" cy="5503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kumimoji="1" sz="32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1pPr>
            <a:lvl2pPr marL="742950" indent="-285750" algn="l" rtl="0" fontAlgn="base">
              <a:spcBef>
                <a:spcPct val="20000"/>
              </a:spcBef>
              <a:spcAft>
                <a:spcPct val="0"/>
              </a:spcAft>
              <a:buChar char="–"/>
              <a:defRPr kumimoji="1" sz="28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rtl="0" fontAlgn="base">
              <a:spcBef>
                <a:spcPct val="20000"/>
              </a:spcBef>
              <a:spcAft>
                <a:spcPct val="0"/>
              </a:spcAft>
              <a:buChar char="•"/>
              <a:defRPr kumimoji="1" sz="24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rtl="0" fontAlgn="base">
              <a:spcBef>
                <a:spcPct val="20000"/>
              </a:spcBef>
              <a:spcAft>
                <a:spcPct val="0"/>
              </a:spcAft>
              <a:buChar char="–"/>
              <a:defRPr kumimoji="1" sz="20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rtl="0" fontAlgn="base">
              <a:spcBef>
                <a:spcPct val="20000"/>
              </a:spcBef>
              <a:spcAft>
                <a:spcPct val="0"/>
              </a:spcAft>
              <a:buChar char="»"/>
              <a:defRPr kumimoji="1" sz="20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rtl="0" eaLnBrk="1" fontAlgn="base" hangingPunct="1">
              <a:spcBef>
                <a:spcPct val="20000"/>
              </a:spcBef>
              <a:spcAft>
                <a:spcPct val="0"/>
              </a:spcAft>
              <a:buChar char="»"/>
              <a:defRPr kumimoji="1" sz="2000">
                <a:solidFill>
                  <a:srgbClr val="33464D"/>
                </a:solidFill>
                <a:latin typeface="+mn-lt"/>
                <a:ea typeface="+mn-ea"/>
                <a:cs typeface="+mn-cs"/>
              </a:defRPr>
            </a:lvl6pPr>
            <a:lvl7pPr marL="2971800" indent="-228600" algn="l" rtl="0" eaLnBrk="1" fontAlgn="base" hangingPunct="1">
              <a:spcBef>
                <a:spcPct val="20000"/>
              </a:spcBef>
              <a:spcAft>
                <a:spcPct val="0"/>
              </a:spcAft>
              <a:buChar char="»"/>
              <a:defRPr kumimoji="1" sz="2000">
                <a:solidFill>
                  <a:srgbClr val="33464D"/>
                </a:solidFill>
                <a:latin typeface="+mn-lt"/>
                <a:ea typeface="+mn-ea"/>
                <a:cs typeface="+mn-cs"/>
              </a:defRPr>
            </a:lvl7pPr>
            <a:lvl8pPr marL="3429000" indent="-228600" algn="l" rtl="0" eaLnBrk="1" fontAlgn="base" hangingPunct="1">
              <a:spcBef>
                <a:spcPct val="20000"/>
              </a:spcBef>
              <a:spcAft>
                <a:spcPct val="0"/>
              </a:spcAft>
              <a:buChar char="»"/>
              <a:defRPr kumimoji="1" sz="2000">
                <a:solidFill>
                  <a:srgbClr val="33464D"/>
                </a:solidFill>
                <a:latin typeface="+mn-lt"/>
                <a:ea typeface="+mn-ea"/>
                <a:cs typeface="+mn-cs"/>
              </a:defRPr>
            </a:lvl8pPr>
            <a:lvl9pPr marL="3886200" indent="-228600" algn="l" rtl="0" eaLnBrk="1" fontAlgn="base" hangingPunct="1">
              <a:spcBef>
                <a:spcPct val="20000"/>
              </a:spcBef>
              <a:spcAft>
                <a:spcPct val="0"/>
              </a:spcAft>
              <a:buChar char="»"/>
              <a:defRPr kumimoji="1" sz="2000">
                <a:solidFill>
                  <a:srgbClr val="33464D"/>
                </a:solidFill>
                <a:latin typeface="+mn-lt"/>
                <a:ea typeface="+mn-ea"/>
                <a:cs typeface="+mn-cs"/>
              </a:defRPr>
            </a:lvl9pPr>
          </a:lstStyle>
          <a:p>
            <a:r>
              <a:rPr lang="ja-JP" altLang="en-US" sz="2400" kern="0" dirty="0" smtClean="0"/>
              <a:t>探索期間の長さ、損失の成長度は探索の難易度で決まる</a:t>
            </a:r>
            <a:endParaRPr lang="en-US" altLang="ja-JP" sz="2400" kern="0" dirty="0" smtClean="0"/>
          </a:p>
          <a:p>
            <a:pPr lvl="1"/>
            <a:r>
              <a:rPr lang="ja-JP" altLang="en-US" sz="2000" kern="0" dirty="0" smtClean="0"/>
              <a:t>探索期間長期化</a:t>
            </a:r>
            <a:r>
              <a:rPr lang="en-US" altLang="ja-JP" sz="2000" kern="0" dirty="0" smtClean="0"/>
              <a:t>(</a:t>
            </a:r>
            <a:r>
              <a:rPr lang="ja-JP" altLang="en-US" sz="2000" kern="0" dirty="0" smtClean="0"/>
              <a:t>他との差異を見分けづらい</a:t>
            </a:r>
            <a:r>
              <a:rPr lang="en-US" altLang="ja-JP" sz="2000" kern="0" dirty="0" smtClean="0"/>
              <a:t>)</a:t>
            </a:r>
          </a:p>
          <a:p>
            <a:pPr lvl="2"/>
            <a:r>
              <a:rPr lang="ja-JP" altLang="en-US" sz="1600" kern="0" dirty="0" smtClean="0"/>
              <a:t>コンテンツ間</a:t>
            </a:r>
            <a:r>
              <a:rPr lang="en-US" altLang="ja-JP" sz="1600" kern="0" dirty="0" smtClean="0"/>
              <a:t>CVR</a:t>
            </a:r>
            <a:r>
              <a:rPr lang="ja-JP" altLang="en-US" sz="1600" kern="0" dirty="0" smtClean="0"/>
              <a:t>の差が小さい</a:t>
            </a:r>
            <a:endParaRPr lang="en-US" altLang="ja-JP" sz="1600" kern="0" dirty="0" smtClean="0"/>
          </a:p>
          <a:p>
            <a:pPr lvl="2"/>
            <a:r>
              <a:rPr lang="ja-JP" altLang="en-US" sz="1600" kern="0" dirty="0" smtClean="0"/>
              <a:t>そもそもの</a:t>
            </a:r>
            <a:r>
              <a:rPr lang="en-US" altLang="ja-JP" sz="1600" kern="0" dirty="0" smtClean="0"/>
              <a:t>CVR</a:t>
            </a:r>
            <a:r>
              <a:rPr lang="ja-JP" altLang="en-US" sz="1600" kern="0" dirty="0" smtClean="0"/>
              <a:t>が小さい</a:t>
            </a:r>
            <a:endParaRPr lang="en-US" altLang="ja-JP" sz="1600" kern="0" dirty="0" smtClean="0"/>
          </a:p>
          <a:p>
            <a:pPr lvl="1"/>
            <a:r>
              <a:rPr lang="ja-JP" altLang="en-US" sz="2000" kern="0" dirty="0" smtClean="0"/>
              <a:t>損失肥大</a:t>
            </a:r>
            <a:r>
              <a:rPr lang="en-US" altLang="ja-JP" sz="2000" kern="0" dirty="0" smtClean="0"/>
              <a:t>(</a:t>
            </a:r>
            <a:r>
              <a:rPr lang="ja-JP" altLang="en-US" sz="2000" kern="0" dirty="0" smtClean="0"/>
              <a:t>探索空間が大きい・探索結果を生かせない</a:t>
            </a:r>
            <a:r>
              <a:rPr lang="en-US" altLang="ja-JP" sz="2000" kern="0" dirty="0" smtClean="0"/>
              <a:t>)</a:t>
            </a:r>
          </a:p>
          <a:p>
            <a:pPr lvl="2"/>
            <a:r>
              <a:rPr lang="ja-JP" altLang="en-US" sz="1600" kern="0" dirty="0" smtClean="0"/>
              <a:t>出し分け候補が多い</a:t>
            </a:r>
            <a:endParaRPr lang="en-US" altLang="ja-JP" sz="1600" kern="0" dirty="0" smtClean="0"/>
          </a:p>
          <a:p>
            <a:pPr lvl="2"/>
            <a:r>
              <a:rPr lang="ja-JP" altLang="en-US" sz="1600" kern="0" dirty="0" smtClean="0"/>
              <a:t>学習終了までにコンテンツの掲載が終了する</a:t>
            </a:r>
            <a:endParaRPr lang="en-US" altLang="ja-JP" sz="1600" kern="0" dirty="0" smtClean="0"/>
          </a:p>
          <a:p>
            <a:pPr lvl="2"/>
            <a:r>
              <a:rPr lang="ja-JP" altLang="en-US" sz="1600" kern="0" dirty="0" smtClean="0"/>
              <a:t>新規掲載が非常に多い</a:t>
            </a:r>
            <a:endParaRPr lang="en-US" altLang="ja-JP" sz="1600" kern="0" dirty="0" smtClean="0"/>
          </a:p>
          <a:p>
            <a:pPr marL="914400" lvl="2" indent="0">
              <a:buNone/>
            </a:pPr>
            <a:r>
              <a:rPr lang="en-US" altLang="ja-JP" sz="1600" kern="0" dirty="0" smtClean="0"/>
              <a:t>※</a:t>
            </a:r>
            <a:r>
              <a:rPr lang="ja-JP" altLang="en-US" sz="1600" kern="0" dirty="0" smtClean="0"/>
              <a:t>ニュースサイトは大きいトラフィックを短いスパンで学習するので問題無い</a:t>
            </a:r>
            <a:endParaRPr lang="en-US" altLang="ja-JP" sz="1600" kern="0" dirty="0" smtClean="0"/>
          </a:p>
        </p:txBody>
      </p:sp>
      <p:sp>
        <p:nvSpPr>
          <p:cNvPr id="2" name="タイトル 1"/>
          <p:cNvSpPr>
            <a:spLocks noGrp="1"/>
          </p:cNvSpPr>
          <p:nvPr>
            <p:ph type="title"/>
          </p:nvPr>
        </p:nvSpPr>
        <p:spPr/>
        <p:txBody>
          <a:bodyPr/>
          <a:lstStyle/>
          <a:p>
            <a:r>
              <a:rPr kumimoji="1" lang="ja-JP" altLang="en-US" sz="2000" dirty="0" smtClean="0"/>
              <a:t>探索の長さ、損失の変化</a:t>
            </a:r>
            <a:endParaRPr kumimoji="1" lang="ja-JP" altLang="en-US" sz="2000" dirty="0"/>
          </a:p>
        </p:txBody>
      </p:sp>
      <p:pic>
        <p:nvPicPr>
          <p:cNvPr id="25" name="コンテンツ プレースホルダー 24"/>
          <p:cNvPicPr>
            <a:picLocks noGrp="1" noChangeAspect="1"/>
          </p:cNvPicPr>
          <p:nvPr>
            <p:ph idx="1"/>
          </p:nvPr>
        </p:nvPicPr>
        <p:blipFill rotWithShape="1">
          <a:blip r:embed="rId3">
            <a:extLst>
              <a:ext uri="{28A0092B-C50C-407E-A947-70E740481C1C}">
                <a14:useLocalDpi xmlns:a14="http://schemas.microsoft.com/office/drawing/2010/main" val="0"/>
              </a:ext>
            </a:extLst>
          </a:blip>
          <a:srcRect l="19424" t="42001" r="44666" b="13718"/>
          <a:stretch/>
        </p:blipFill>
        <p:spPr bwMode="auto">
          <a:xfrm>
            <a:off x="3399923" y="4827331"/>
            <a:ext cx="2539763" cy="1630731"/>
          </a:xfrm>
          <a:prstGeom prst="rect">
            <a:avLst/>
          </a:prstGeom>
          <a:noFill/>
          <a:extLst>
            <a:ext uri="{909E8E84-426E-40DD-AFC4-6F175D3DCCD1}">
              <a14:hiddenFill xmlns:a14="http://schemas.microsoft.com/office/drawing/2010/main">
                <a:solidFill>
                  <a:srgbClr val="FFFFFF"/>
                </a:solidFill>
              </a14:hiddenFill>
            </a:ext>
          </a:extLst>
        </p:spPr>
      </p:pic>
      <p:pic>
        <p:nvPicPr>
          <p:cNvPr id="4" name="図 3"/>
          <p:cNvPicPr>
            <a:picLocks noChangeAspect="1"/>
          </p:cNvPicPr>
          <p:nvPr/>
        </p:nvPicPr>
        <p:blipFill rotWithShape="1">
          <a:blip r:embed="rId4">
            <a:extLst>
              <a:ext uri="{28A0092B-C50C-407E-A947-70E740481C1C}">
                <a14:useLocalDpi xmlns:a14="http://schemas.microsoft.com/office/drawing/2010/main" val="0"/>
              </a:ext>
            </a:extLst>
          </a:blip>
          <a:srcRect l="19352" t="49207" r="44352" b="8549"/>
          <a:stretch/>
        </p:blipFill>
        <p:spPr>
          <a:xfrm>
            <a:off x="851613" y="4864523"/>
            <a:ext cx="2539764" cy="1556346"/>
          </a:xfrm>
          <a:prstGeom prst="rect">
            <a:avLst/>
          </a:prstGeom>
        </p:spPr>
      </p:pic>
      <p:pic>
        <p:nvPicPr>
          <p:cNvPr id="5" name="図 4"/>
          <p:cNvPicPr>
            <a:picLocks noChangeAspect="1"/>
          </p:cNvPicPr>
          <p:nvPr/>
        </p:nvPicPr>
        <p:blipFill rotWithShape="1">
          <a:blip r:embed="rId5">
            <a:extLst>
              <a:ext uri="{28A0092B-C50C-407E-A947-70E740481C1C}">
                <a14:useLocalDpi xmlns:a14="http://schemas.microsoft.com/office/drawing/2010/main" val="0"/>
              </a:ext>
            </a:extLst>
          </a:blip>
          <a:srcRect l="18889" t="47302" r="43889" b="9968"/>
          <a:stretch/>
        </p:blipFill>
        <p:spPr>
          <a:xfrm>
            <a:off x="5939686" y="4827331"/>
            <a:ext cx="2612194" cy="1601331"/>
          </a:xfrm>
          <a:prstGeom prst="rect">
            <a:avLst/>
          </a:prstGeom>
        </p:spPr>
      </p:pic>
      <p:sp>
        <p:nvSpPr>
          <p:cNvPr id="52" name="正方形/長方形 51"/>
          <p:cNvSpPr/>
          <p:nvPr/>
        </p:nvSpPr>
        <p:spPr bwMode="auto">
          <a:xfrm>
            <a:off x="871377" y="4443442"/>
            <a:ext cx="2384572" cy="421083"/>
          </a:xfrm>
          <a:prstGeom prst="rect">
            <a:avLst/>
          </a:prstGeom>
          <a:noFill/>
          <a:ln w="2857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lang="en-US" altLang="ja-JP" sz="1600" b="1" kern="0" dirty="0" err="1" smtClean="0"/>
              <a:t>Num_Contents</a:t>
            </a:r>
            <a:r>
              <a:rPr lang="en-US" altLang="ja-JP" sz="1600" b="1" kern="0" dirty="0" smtClean="0"/>
              <a:t>=20</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53" name="正方形/長方形 52"/>
          <p:cNvSpPr/>
          <p:nvPr/>
        </p:nvSpPr>
        <p:spPr bwMode="auto">
          <a:xfrm>
            <a:off x="3417015" y="4443441"/>
            <a:ext cx="2384572" cy="421083"/>
          </a:xfrm>
          <a:prstGeom prst="rect">
            <a:avLst/>
          </a:prstGeom>
          <a:noFill/>
          <a:ln w="2857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lang="en-US" altLang="ja-JP" sz="1600" b="1" kern="0" dirty="0" err="1" smtClean="0"/>
              <a:t>Num_Contents</a:t>
            </a:r>
            <a:r>
              <a:rPr lang="en-US" altLang="ja-JP" sz="1600" b="1" kern="0" dirty="0" smtClean="0"/>
              <a:t>=100</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54" name="正方形/長方形 53"/>
          <p:cNvSpPr/>
          <p:nvPr/>
        </p:nvSpPr>
        <p:spPr bwMode="auto">
          <a:xfrm>
            <a:off x="5971969" y="4443440"/>
            <a:ext cx="2384572" cy="421083"/>
          </a:xfrm>
          <a:prstGeom prst="rect">
            <a:avLst/>
          </a:prstGeom>
          <a:noFill/>
          <a:ln w="2857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lang="en-US" altLang="ja-JP" sz="1600" b="1" kern="0" dirty="0" err="1" smtClean="0"/>
              <a:t>Num_Contents</a:t>
            </a:r>
            <a:r>
              <a:rPr lang="en-US" altLang="ja-JP" sz="1600" b="1" kern="0" dirty="0" smtClean="0"/>
              <a:t>=5000</a:t>
            </a:r>
            <a:endParaRPr kumimoji="0" lang="en-US" altLang="ja-JP" sz="1600" dirty="0" smtClean="0">
              <a:solidFill>
                <a:srgbClr val="000000"/>
              </a:solidFill>
              <a:latin typeface="Arial" charset="0"/>
              <a:ea typeface="ヒラギノ角ゴ Pro W3" charset="0"/>
              <a:cs typeface="ヒラギノ角ゴ Pro W3" charset="0"/>
            </a:endParaRPr>
          </a:p>
        </p:txBody>
      </p:sp>
      <p:cxnSp>
        <p:nvCxnSpPr>
          <p:cNvPr id="56" name="直線コネクタ 55"/>
          <p:cNvCxnSpPr/>
          <p:nvPr/>
        </p:nvCxnSpPr>
        <p:spPr bwMode="auto">
          <a:xfrm>
            <a:off x="1215553" y="5141909"/>
            <a:ext cx="0" cy="1149094"/>
          </a:xfrm>
          <a:prstGeom prst="line">
            <a:avLst/>
          </a:prstGeom>
          <a:solidFill>
            <a:schemeClr val="accent1"/>
          </a:solidFill>
          <a:ln w="3175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7" name="直線コネクタ 56"/>
          <p:cNvCxnSpPr/>
          <p:nvPr/>
        </p:nvCxnSpPr>
        <p:spPr bwMode="auto">
          <a:xfrm>
            <a:off x="4236751" y="5185056"/>
            <a:ext cx="0" cy="1149094"/>
          </a:xfrm>
          <a:prstGeom prst="line">
            <a:avLst/>
          </a:prstGeom>
          <a:solidFill>
            <a:schemeClr val="accent1"/>
          </a:solidFill>
          <a:ln w="3175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直線コネクタ 57"/>
          <p:cNvCxnSpPr/>
          <p:nvPr/>
        </p:nvCxnSpPr>
        <p:spPr bwMode="auto">
          <a:xfrm flipH="1">
            <a:off x="6950608" y="5248414"/>
            <a:ext cx="372" cy="1085736"/>
          </a:xfrm>
          <a:prstGeom prst="line">
            <a:avLst/>
          </a:prstGeom>
          <a:solidFill>
            <a:schemeClr val="accent1"/>
          </a:solidFill>
          <a:ln w="3175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9" name="正方形/長方形 58"/>
          <p:cNvSpPr/>
          <p:nvPr/>
        </p:nvSpPr>
        <p:spPr bwMode="auto">
          <a:xfrm>
            <a:off x="792503" y="5462060"/>
            <a:ext cx="294863"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探索</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endParaRPr kumimoji="0" lang="en-US" altLang="ja-JP" sz="1600" b="0" i="0" u="none" strike="noStrike" cap="none" normalizeH="0" baseline="0" dirty="0" smtClean="0">
              <a:ln>
                <a:noFill/>
              </a:ln>
              <a:solidFill>
                <a:srgbClr val="000000"/>
              </a:solidFill>
              <a:effectLst/>
              <a:latin typeface="Arial" charset="0"/>
              <a:ea typeface="ヒラギノ角ゴ Pro W3" charset="0"/>
              <a:cs typeface="ヒラギノ角ゴ Pro W3" charset="0"/>
            </a:endParaRPr>
          </a:p>
        </p:txBody>
      </p:sp>
      <p:sp>
        <p:nvSpPr>
          <p:cNvPr id="60" name="正方形/長方形 59"/>
          <p:cNvSpPr/>
          <p:nvPr/>
        </p:nvSpPr>
        <p:spPr bwMode="auto">
          <a:xfrm>
            <a:off x="3544350" y="5486799"/>
            <a:ext cx="294863"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探索</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endParaRPr kumimoji="0" lang="en-US" altLang="ja-JP" sz="1600" b="0" i="0" u="none" strike="noStrike" cap="none" normalizeH="0" baseline="0" dirty="0" smtClean="0">
              <a:ln>
                <a:noFill/>
              </a:ln>
              <a:solidFill>
                <a:srgbClr val="000000"/>
              </a:solidFill>
              <a:effectLst/>
              <a:latin typeface="Arial" charset="0"/>
              <a:ea typeface="ヒラギノ角ゴ Pro W3" charset="0"/>
              <a:cs typeface="ヒラギノ角ゴ Pro W3" charset="0"/>
            </a:endParaRPr>
          </a:p>
        </p:txBody>
      </p:sp>
      <p:sp>
        <p:nvSpPr>
          <p:cNvPr id="61" name="正方形/長方形 60"/>
          <p:cNvSpPr/>
          <p:nvPr/>
        </p:nvSpPr>
        <p:spPr bwMode="auto">
          <a:xfrm>
            <a:off x="6404539" y="5462060"/>
            <a:ext cx="294863"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探索</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endParaRPr kumimoji="0" lang="en-US" altLang="ja-JP" sz="1600" b="0" i="0" u="none" strike="noStrike" cap="none" normalizeH="0" baseline="0" dirty="0" smtClean="0">
              <a:ln>
                <a:noFill/>
              </a:ln>
              <a:solidFill>
                <a:srgbClr val="000000"/>
              </a:solidFill>
              <a:effectLst/>
              <a:latin typeface="Arial" charset="0"/>
              <a:ea typeface="ヒラギノ角ゴ Pro W3" charset="0"/>
              <a:cs typeface="ヒラギノ角ゴ Pro W3" charset="0"/>
            </a:endParaRPr>
          </a:p>
        </p:txBody>
      </p:sp>
      <p:sp>
        <p:nvSpPr>
          <p:cNvPr id="62" name="正方形/長方形 61"/>
          <p:cNvSpPr/>
          <p:nvPr/>
        </p:nvSpPr>
        <p:spPr bwMode="auto">
          <a:xfrm>
            <a:off x="1916231" y="5486799"/>
            <a:ext cx="294863"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活用</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endParaRPr kumimoji="0" lang="en-US" altLang="ja-JP" sz="1600" b="0" i="0" u="none" strike="noStrike" cap="none" normalizeH="0" baseline="0" dirty="0" smtClean="0">
              <a:ln>
                <a:noFill/>
              </a:ln>
              <a:solidFill>
                <a:srgbClr val="000000"/>
              </a:solidFill>
              <a:effectLst/>
              <a:latin typeface="Arial" charset="0"/>
              <a:ea typeface="ヒラギノ角ゴ Pro W3" charset="0"/>
              <a:cs typeface="ヒラギノ角ゴ Pro W3" charset="0"/>
            </a:endParaRPr>
          </a:p>
        </p:txBody>
      </p:sp>
      <p:sp>
        <p:nvSpPr>
          <p:cNvPr id="63" name="正方形/長方形 62"/>
          <p:cNvSpPr/>
          <p:nvPr/>
        </p:nvSpPr>
        <p:spPr bwMode="auto">
          <a:xfrm>
            <a:off x="4750857" y="5462059"/>
            <a:ext cx="294863"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活用</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64" name="正方形/長方形 63"/>
          <p:cNvSpPr/>
          <p:nvPr/>
        </p:nvSpPr>
        <p:spPr bwMode="auto">
          <a:xfrm>
            <a:off x="7582635" y="5486798"/>
            <a:ext cx="294863"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smtClean="0">
                <a:solidFill>
                  <a:srgbClr val="000000"/>
                </a:solidFill>
                <a:latin typeface="Arial" charset="0"/>
                <a:ea typeface="ヒラギノ角ゴ Pro W3" charset="0"/>
                <a:cs typeface="ヒラギノ角ゴ Pro W3" charset="0"/>
              </a:rPr>
              <a:t>活用</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66" name="正方形/長方形 65"/>
          <p:cNvSpPr/>
          <p:nvPr/>
        </p:nvSpPr>
        <p:spPr bwMode="auto">
          <a:xfrm>
            <a:off x="851613" y="4152519"/>
            <a:ext cx="7504928" cy="290922"/>
          </a:xfrm>
          <a:prstGeom prst="rect">
            <a:avLst/>
          </a:prstGeom>
          <a:noFill/>
          <a:ln w="222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lang="ja-JP" altLang="en-US" sz="1200" b="1" kern="0" dirty="0" smtClean="0"/>
              <a:t>例）コンテンツ数増による損失の変化例</a:t>
            </a:r>
            <a:endParaRPr kumimoji="0" lang="en-US" altLang="ja-JP" sz="1200" dirty="0" smtClean="0">
              <a:solidFill>
                <a:srgbClr val="000000"/>
              </a:solidFill>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16857341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2000" dirty="0" smtClean="0"/>
              <a:t>アルゴリズムの適用単位</a:t>
            </a:r>
            <a:endParaRPr kumimoji="1" lang="ja-JP" altLang="en-US" sz="2000" dirty="0"/>
          </a:p>
        </p:txBody>
      </p:sp>
      <p:sp>
        <p:nvSpPr>
          <p:cNvPr id="3" name="コンテンツ プレースホルダー 2"/>
          <p:cNvSpPr>
            <a:spLocks noGrp="1"/>
          </p:cNvSpPr>
          <p:nvPr>
            <p:ph idx="1"/>
          </p:nvPr>
        </p:nvSpPr>
        <p:spPr/>
        <p:txBody>
          <a:bodyPr/>
          <a:lstStyle/>
          <a:p>
            <a:r>
              <a:rPr kumimoji="1" lang="en-US" altLang="ja-JP" sz="2800" dirty="0" smtClean="0"/>
              <a:t>BA</a:t>
            </a:r>
            <a:r>
              <a:rPr kumimoji="1" lang="ja-JP" altLang="en-US" sz="2800" dirty="0" smtClean="0"/>
              <a:t>の適用単位を変えることにより、細やかな出し分けが実現可能</a:t>
            </a:r>
            <a:endParaRPr kumimoji="1" lang="ja-JP" altLang="en-US" sz="2800" dirty="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12</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
        <p:nvSpPr>
          <p:cNvPr id="6" name="正方形/長方形 5"/>
          <p:cNvSpPr/>
          <p:nvPr/>
        </p:nvSpPr>
        <p:spPr bwMode="auto">
          <a:xfrm>
            <a:off x="1615155" y="1879665"/>
            <a:ext cx="2246283" cy="421083"/>
          </a:xfrm>
          <a:prstGeom prst="rect">
            <a:avLst/>
          </a:prstGeom>
          <a:noFill/>
          <a:ln w="444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lang="ja-JP" altLang="en-US" sz="1600" b="1" kern="0" dirty="0" smtClean="0"/>
              <a:t>全体</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7" name="正方形/長方形 6"/>
          <p:cNvSpPr/>
          <p:nvPr/>
        </p:nvSpPr>
        <p:spPr bwMode="auto">
          <a:xfrm>
            <a:off x="3868722" y="1879665"/>
            <a:ext cx="2246283" cy="421083"/>
          </a:xfrm>
          <a:prstGeom prst="rect">
            <a:avLst/>
          </a:prstGeom>
          <a:noFill/>
          <a:ln w="444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lang="ja-JP" altLang="en-US" sz="1600" b="1" kern="0" dirty="0" smtClean="0"/>
              <a:t>クラスタ別</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8" name="正方形/長方形 7"/>
          <p:cNvSpPr/>
          <p:nvPr/>
        </p:nvSpPr>
        <p:spPr bwMode="auto">
          <a:xfrm>
            <a:off x="6120047" y="1879665"/>
            <a:ext cx="2234937" cy="421083"/>
          </a:xfrm>
          <a:prstGeom prst="rect">
            <a:avLst/>
          </a:prstGeom>
          <a:noFill/>
          <a:ln w="444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r>
              <a:rPr lang="ja-JP" altLang="en-US" sz="1600" b="1" kern="0" dirty="0" smtClean="0"/>
              <a:t>個別</a:t>
            </a:r>
            <a:endParaRPr kumimoji="0" lang="en-US" altLang="ja-JP" sz="1600" dirty="0" smtClean="0">
              <a:solidFill>
                <a:srgbClr val="000000"/>
              </a:solidFill>
              <a:latin typeface="Arial" charset="0"/>
              <a:ea typeface="ヒラギノ角ゴ Pro W3" charset="0"/>
              <a:cs typeface="ヒラギノ角ゴ Pro W3" charset="0"/>
            </a:endParaRPr>
          </a:p>
        </p:txBody>
      </p:sp>
      <p:pic>
        <p:nvPicPr>
          <p:cNvPr id="10" name="図 9"/>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1768980" y="2444956"/>
            <a:ext cx="298650" cy="459343"/>
          </a:xfrm>
          <a:prstGeom prst="rect">
            <a:avLst/>
          </a:prstGeom>
        </p:spPr>
      </p:pic>
      <p:pic>
        <p:nvPicPr>
          <p:cNvPr id="11" name="図 10"/>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2039137" y="2444956"/>
            <a:ext cx="298650" cy="459343"/>
          </a:xfrm>
          <a:prstGeom prst="rect">
            <a:avLst/>
          </a:prstGeom>
        </p:spPr>
      </p:pic>
      <p:pic>
        <p:nvPicPr>
          <p:cNvPr id="12" name="図 11"/>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2317386" y="2444956"/>
            <a:ext cx="298650" cy="459343"/>
          </a:xfrm>
          <a:prstGeom prst="rect">
            <a:avLst/>
          </a:prstGeom>
        </p:spPr>
      </p:pic>
      <p:pic>
        <p:nvPicPr>
          <p:cNvPr id="13" name="図 12"/>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2587543" y="2444956"/>
            <a:ext cx="298650" cy="459343"/>
          </a:xfrm>
          <a:prstGeom prst="rect">
            <a:avLst/>
          </a:prstGeom>
        </p:spPr>
      </p:pic>
      <p:pic>
        <p:nvPicPr>
          <p:cNvPr id="14" name="図 13"/>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2857246" y="2444956"/>
            <a:ext cx="298650" cy="459343"/>
          </a:xfrm>
          <a:prstGeom prst="rect">
            <a:avLst/>
          </a:prstGeom>
        </p:spPr>
      </p:pic>
      <p:pic>
        <p:nvPicPr>
          <p:cNvPr id="15" name="図 14"/>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3127403" y="2444956"/>
            <a:ext cx="298650" cy="459343"/>
          </a:xfrm>
          <a:prstGeom prst="rect">
            <a:avLst/>
          </a:prstGeom>
        </p:spPr>
      </p:pic>
      <p:pic>
        <p:nvPicPr>
          <p:cNvPr id="16" name="図 15"/>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3405652" y="2444956"/>
            <a:ext cx="298650" cy="459343"/>
          </a:xfrm>
          <a:prstGeom prst="rect">
            <a:avLst/>
          </a:prstGeom>
        </p:spPr>
      </p:pic>
      <p:pic>
        <p:nvPicPr>
          <p:cNvPr id="18" name="図 17"/>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1768980" y="2878661"/>
            <a:ext cx="314841" cy="471593"/>
          </a:xfrm>
          <a:prstGeom prst="rect">
            <a:avLst/>
          </a:prstGeom>
        </p:spPr>
      </p:pic>
      <p:pic>
        <p:nvPicPr>
          <p:cNvPr id="19" name="図 18"/>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2058116" y="2877233"/>
            <a:ext cx="314841" cy="471593"/>
          </a:xfrm>
          <a:prstGeom prst="rect">
            <a:avLst/>
          </a:prstGeom>
        </p:spPr>
      </p:pic>
      <p:pic>
        <p:nvPicPr>
          <p:cNvPr id="20" name="図 19"/>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2331578" y="2877234"/>
            <a:ext cx="314841" cy="471593"/>
          </a:xfrm>
          <a:prstGeom prst="rect">
            <a:avLst/>
          </a:prstGeom>
        </p:spPr>
      </p:pic>
      <p:pic>
        <p:nvPicPr>
          <p:cNvPr id="21" name="図 20"/>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2620714" y="2875806"/>
            <a:ext cx="314841" cy="471593"/>
          </a:xfrm>
          <a:prstGeom prst="rect">
            <a:avLst/>
          </a:prstGeom>
        </p:spPr>
      </p:pic>
      <p:pic>
        <p:nvPicPr>
          <p:cNvPr id="22" name="図 21"/>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2862439" y="2883237"/>
            <a:ext cx="314841" cy="471593"/>
          </a:xfrm>
          <a:prstGeom prst="rect">
            <a:avLst/>
          </a:prstGeom>
        </p:spPr>
      </p:pic>
      <p:pic>
        <p:nvPicPr>
          <p:cNvPr id="23" name="図 22"/>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3151575" y="2881809"/>
            <a:ext cx="314841" cy="471593"/>
          </a:xfrm>
          <a:prstGeom prst="rect">
            <a:avLst/>
          </a:prstGeom>
        </p:spPr>
      </p:pic>
      <p:pic>
        <p:nvPicPr>
          <p:cNvPr id="24" name="図 23"/>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3425037" y="2881810"/>
            <a:ext cx="314841" cy="471593"/>
          </a:xfrm>
          <a:prstGeom prst="rect">
            <a:avLst/>
          </a:prstGeom>
        </p:spPr>
      </p:pic>
      <p:sp>
        <p:nvSpPr>
          <p:cNvPr id="27" name="正方形/長方形 26"/>
          <p:cNvSpPr/>
          <p:nvPr/>
        </p:nvSpPr>
        <p:spPr bwMode="auto">
          <a:xfrm>
            <a:off x="1618659" y="2296156"/>
            <a:ext cx="2246283" cy="4203069"/>
          </a:xfrm>
          <a:prstGeom prst="rect">
            <a:avLst/>
          </a:prstGeom>
          <a:noFill/>
          <a:ln w="444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28" name="正方形/長方形 27"/>
          <p:cNvSpPr/>
          <p:nvPr/>
        </p:nvSpPr>
        <p:spPr bwMode="auto">
          <a:xfrm>
            <a:off x="3863680" y="2296156"/>
            <a:ext cx="2246283" cy="4203069"/>
          </a:xfrm>
          <a:prstGeom prst="rect">
            <a:avLst/>
          </a:prstGeom>
          <a:noFill/>
          <a:ln w="444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29" name="正方形/長方形 28"/>
          <p:cNvSpPr/>
          <p:nvPr/>
        </p:nvSpPr>
        <p:spPr bwMode="auto">
          <a:xfrm>
            <a:off x="6115005" y="2296156"/>
            <a:ext cx="2246283" cy="4203069"/>
          </a:xfrm>
          <a:prstGeom prst="rect">
            <a:avLst/>
          </a:prstGeom>
          <a:noFill/>
          <a:ln w="44450"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a:endParaRPr kumimoji="0" lang="en-US" altLang="ja-JP" sz="1600" dirty="0" smtClean="0">
              <a:solidFill>
                <a:srgbClr val="000000"/>
              </a:solidFill>
              <a:latin typeface="Arial" charset="0"/>
              <a:ea typeface="ヒラギノ角ゴ Pro W3" charset="0"/>
              <a:cs typeface="ヒラギノ角ゴ Pro W3" charset="0"/>
            </a:endParaRPr>
          </a:p>
        </p:txBody>
      </p:sp>
      <p:pic>
        <p:nvPicPr>
          <p:cNvPr id="30" name="図 29"/>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4010035" y="2449532"/>
            <a:ext cx="298650" cy="459343"/>
          </a:xfrm>
          <a:prstGeom prst="rect">
            <a:avLst/>
          </a:prstGeom>
        </p:spPr>
      </p:pic>
      <p:pic>
        <p:nvPicPr>
          <p:cNvPr id="31" name="図 30"/>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4280192" y="2449532"/>
            <a:ext cx="298650" cy="459343"/>
          </a:xfrm>
          <a:prstGeom prst="rect">
            <a:avLst/>
          </a:prstGeom>
        </p:spPr>
      </p:pic>
      <p:pic>
        <p:nvPicPr>
          <p:cNvPr id="32" name="図 31"/>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4558441" y="2449532"/>
            <a:ext cx="298650" cy="459343"/>
          </a:xfrm>
          <a:prstGeom prst="rect">
            <a:avLst/>
          </a:prstGeom>
        </p:spPr>
      </p:pic>
      <p:pic>
        <p:nvPicPr>
          <p:cNvPr id="33" name="図 32"/>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4828598" y="2449532"/>
            <a:ext cx="298650" cy="459343"/>
          </a:xfrm>
          <a:prstGeom prst="rect">
            <a:avLst/>
          </a:prstGeom>
        </p:spPr>
      </p:pic>
      <p:pic>
        <p:nvPicPr>
          <p:cNvPr id="34" name="図 33"/>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5098301" y="2449532"/>
            <a:ext cx="298650" cy="459343"/>
          </a:xfrm>
          <a:prstGeom prst="rect">
            <a:avLst/>
          </a:prstGeom>
        </p:spPr>
      </p:pic>
      <p:pic>
        <p:nvPicPr>
          <p:cNvPr id="35" name="図 34"/>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5368458" y="2449532"/>
            <a:ext cx="298650" cy="459343"/>
          </a:xfrm>
          <a:prstGeom prst="rect">
            <a:avLst/>
          </a:prstGeom>
        </p:spPr>
      </p:pic>
      <p:pic>
        <p:nvPicPr>
          <p:cNvPr id="36" name="図 35"/>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5646707" y="2449532"/>
            <a:ext cx="298650" cy="459343"/>
          </a:xfrm>
          <a:prstGeom prst="rect">
            <a:avLst/>
          </a:prstGeom>
        </p:spPr>
      </p:pic>
      <p:pic>
        <p:nvPicPr>
          <p:cNvPr id="37" name="図 36"/>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4010035" y="2883237"/>
            <a:ext cx="314841" cy="471593"/>
          </a:xfrm>
          <a:prstGeom prst="rect">
            <a:avLst/>
          </a:prstGeom>
        </p:spPr>
      </p:pic>
      <p:pic>
        <p:nvPicPr>
          <p:cNvPr id="38" name="図 37"/>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4299171" y="2881809"/>
            <a:ext cx="314841" cy="471593"/>
          </a:xfrm>
          <a:prstGeom prst="rect">
            <a:avLst/>
          </a:prstGeom>
        </p:spPr>
      </p:pic>
      <p:pic>
        <p:nvPicPr>
          <p:cNvPr id="39" name="図 38"/>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4572633" y="2881810"/>
            <a:ext cx="314841" cy="471593"/>
          </a:xfrm>
          <a:prstGeom prst="rect">
            <a:avLst/>
          </a:prstGeom>
        </p:spPr>
      </p:pic>
      <p:pic>
        <p:nvPicPr>
          <p:cNvPr id="40" name="図 39"/>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4861769" y="2880382"/>
            <a:ext cx="314841" cy="471593"/>
          </a:xfrm>
          <a:prstGeom prst="rect">
            <a:avLst/>
          </a:prstGeom>
        </p:spPr>
      </p:pic>
      <p:pic>
        <p:nvPicPr>
          <p:cNvPr id="41" name="図 40"/>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5103494" y="2887813"/>
            <a:ext cx="314841" cy="471593"/>
          </a:xfrm>
          <a:prstGeom prst="rect">
            <a:avLst/>
          </a:prstGeom>
        </p:spPr>
      </p:pic>
      <p:pic>
        <p:nvPicPr>
          <p:cNvPr id="42" name="図 41"/>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5392630" y="2886385"/>
            <a:ext cx="314841" cy="471593"/>
          </a:xfrm>
          <a:prstGeom prst="rect">
            <a:avLst/>
          </a:prstGeom>
        </p:spPr>
      </p:pic>
      <p:pic>
        <p:nvPicPr>
          <p:cNvPr id="43" name="図 42"/>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5666092" y="2886386"/>
            <a:ext cx="314841" cy="471593"/>
          </a:xfrm>
          <a:prstGeom prst="rect">
            <a:avLst/>
          </a:prstGeom>
        </p:spPr>
      </p:pic>
      <p:pic>
        <p:nvPicPr>
          <p:cNvPr id="44" name="図 43"/>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6259003" y="2449532"/>
            <a:ext cx="298650" cy="459343"/>
          </a:xfrm>
          <a:prstGeom prst="rect">
            <a:avLst/>
          </a:prstGeom>
          <a:ln>
            <a:solidFill>
              <a:srgbClr val="FF0000"/>
            </a:solidFill>
          </a:ln>
        </p:spPr>
      </p:pic>
      <p:pic>
        <p:nvPicPr>
          <p:cNvPr id="45" name="図 44"/>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6529160" y="2449532"/>
            <a:ext cx="298650" cy="459343"/>
          </a:xfrm>
          <a:prstGeom prst="rect">
            <a:avLst/>
          </a:prstGeom>
          <a:ln>
            <a:solidFill>
              <a:srgbClr val="FF0000"/>
            </a:solidFill>
          </a:ln>
        </p:spPr>
      </p:pic>
      <p:pic>
        <p:nvPicPr>
          <p:cNvPr id="46" name="図 45"/>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6807409" y="2449532"/>
            <a:ext cx="298650" cy="459343"/>
          </a:xfrm>
          <a:prstGeom prst="rect">
            <a:avLst/>
          </a:prstGeom>
          <a:ln>
            <a:solidFill>
              <a:srgbClr val="FF0000"/>
            </a:solidFill>
          </a:ln>
        </p:spPr>
      </p:pic>
      <p:pic>
        <p:nvPicPr>
          <p:cNvPr id="47" name="図 46"/>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7077566" y="2449532"/>
            <a:ext cx="298650" cy="459343"/>
          </a:xfrm>
          <a:prstGeom prst="rect">
            <a:avLst/>
          </a:prstGeom>
          <a:ln>
            <a:solidFill>
              <a:srgbClr val="FF0000"/>
            </a:solidFill>
          </a:ln>
        </p:spPr>
      </p:pic>
      <p:pic>
        <p:nvPicPr>
          <p:cNvPr id="48" name="図 47"/>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7347269" y="2449532"/>
            <a:ext cx="298650" cy="459343"/>
          </a:xfrm>
          <a:prstGeom prst="rect">
            <a:avLst/>
          </a:prstGeom>
          <a:ln>
            <a:solidFill>
              <a:srgbClr val="FF0000"/>
            </a:solidFill>
          </a:ln>
        </p:spPr>
      </p:pic>
      <p:pic>
        <p:nvPicPr>
          <p:cNvPr id="49" name="図 48"/>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7617426" y="2449532"/>
            <a:ext cx="298650" cy="459343"/>
          </a:xfrm>
          <a:prstGeom prst="rect">
            <a:avLst/>
          </a:prstGeom>
          <a:ln>
            <a:solidFill>
              <a:srgbClr val="FF0000"/>
            </a:solidFill>
          </a:ln>
        </p:spPr>
      </p:pic>
      <p:pic>
        <p:nvPicPr>
          <p:cNvPr id="50" name="図 49"/>
          <p:cNvPicPr>
            <a:picLocks noChangeAspect="1"/>
          </p:cNvPicPr>
          <p:nvPr/>
        </p:nvPicPr>
        <p:blipFill rotWithShape="1">
          <a:blip r:embed="rId2">
            <a:extLst>
              <a:ext uri="{28A0092B-C50C-407E-A947-70E740481C1C}">
                <a14:useLocalDpi xmlns:a14="http://schemas.microsoft.com/office/drawing/2010/main" val="0"/>
              </a:ext>
            </a:extLst>
          </a:blip>
          <a:srcRect l="47030" t="21817" r="41721" b="48903"/>
          <a:stretch/>
        </p:blipFill>
        <p:spPr>
          <a:xfrm>
            <a:off x="7895675" y="2449532"/>
            <a:ext cx="298650" cy="459343"/>
          </a:xfrm>
          <a:prstGeom prst="rect">
            <a:avLst/>
          </a:prstGeom>
          <a:ln>
            <a:solidFill>
              <a:srgbClr val="FF0000"/>
            </a:solidFill>
          </a:ln>
        </p:spPr>
      </p:pic>
      <p:pic>
        <p:nvPicPr>
          <p:cNvPr id="51" name="図 50"/>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6259003" y="2883237"/>
            <a:ext cx="314841" cy="471593"/>
          </a:xfrm>
          <a:prstGeom prst="rect">
            <a:avLst/>
          </a:prstGeom>
          <a:ln>
            <a:solidFill>
              <a:srgbClr val="FF0000"/>
            </a:solidFill>
          </a:ln>
        </p:spPr>
      </p:pic>
      <p:pic>
        <p:nvPicPr>
          <p:cNvPr id="52" name="図 51"/>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6548139" y="2881809"/>
            <a:ext cx="314841" cy="471593"/>
          </a:xfrm>
          <a:prstGeom prst="rect">
            <a:avLst/>
          </a:prstGeom>
          <a:ln>
            <a:solidFill>
              <a:srgbClr val="FF0000"/>
            </a:solidFill>
          </a:ln>
        </p:spPr>
      </p:pic>
      <p:pic>
        <p:nvPicPr>
          <p:cNvPr id="53" name="図 52"/>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6821601" y="2881810"/>
            <a:ext cx="314841" cy="471593"/>
          </a:xfrm>
          <a:prstGeom prst="rect">
            <a:avLst/>
          </a:prstGeom>
          <a:ln>
            <a:solidFill>
              <a:srgbClr val="FF0000"/>
            </a:solidFill>
          </a:ln>
        </p:spPr>
      </p:pic>
      <p:pic>
        <p:nvPicPr>
          <p:cNvPr id="54" name="図 53"/>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7110737" y="2880382"/>
            <a:ext cx="314841" cy="471593"/>
          </a:xfrm>
          <a:prstGeom prst="rect">
            <a:avLst/>
          </a:prstGeom>
          <a:ln>
            <a:solidFill>
              <a:srgbClr val="FF0000"/>
            </a:solidFill>
          </a:ln>
        </p:spPr>
      </p:pic>
      <p:pic>
        <p:nvPicPr>
          <p:cNvPr id="55" name="図 54"/>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7352462" y="2887813"/>
            <a:ext cx="314841" cy="471593"/>
          </a:xfrm>
          <a:prstGeom prst="rect">
            <a:avLst/>
          </a:prstGeom>
          <a:ln>
            <a:solidFill>
              <a:srgbClr val="FF0000"/>
            </a:solidFill>
          </a:ln>
        </p:spPr>
      </p:pic>
      <p:pic>
        <p:nvPicPr>
          <p:cNvPr id="56" name="図 55"/>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7641598" y="2886385"/>
            <a:ext cx="314841" cy="471593"/>
          </a:xfrm>
          <a:prstGeom prst="rect">
            <a:avLst/>
          </a:prstGeom>
          <a:ln>
            <a:solidFill>
              <a:srgbClr val="FF0000"/>
            </a:solidFill>
          </a:ln>
        </p:spPr>
      </p:pic>
      <p:pic>
        <p:nvPicPr>
          <p:cNvPr id="57" name="図 56"/>
          <p:cNvPicPr>
            <a:picLocks noChangeAspect="1"/>
          </p:cNvPicPr>
          <p:nvPr/>
        </p:nvPicPr>
        <p:blipFill rotWithShape="1">
          <a:blip r:embed="rId2">
            <a:extLst>
              <a:ext uri="{28A0092B-C50C-407E-A947-70E740481C1C}">
                <a14:useLocalDpi xmlns:a14="http://schemas.microsoft.com/office/drawing/2010/main" val="0"/>
              </a:ext>
            </a:extLst>
          </a:blip>
          <a:srcRect l="64994" t="21817" r="23455" b="48903"/>
          <a:stretch/>
        </p:blipFill>
        <p:spPr>
          <a:xfrm>
            <a:off x="7915060" y="2886386"/>
            <a:ext cx="314841" cy="471593"/>
          </a:xfrm>
          <a:prstGeom prst="rect">
            <a:avLst/>
          </a:prstGeom>
          <a:ln>
            <a:solidFill>
              <a:srgbClr val="FF0000"/>
            </a:solidFill>
          </a:ln>
        </p:spPr>
      </p:pic>
      <p:sp>
        <p:nvSpPr>
          <p:cNvPr id="58" name="正方形/長方形 57"/>
          <p:cNvSpPr/>
          <p:nvPr/>
        </p:nvSpPr>
        <p:spPr bwMode="auto">
          <a:xfrm>
            <a:off x="1738957" y="2379369"/>
            <a:ext cx="2017214" cy="975461"/>
          </a:xfrm>
          <a:prstGeom prst="rect">
            <a:avLst/>
          </a:prstGeom>
          <a:noFill/>
          <a:ln w="635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sp>
        <p:nvSpPr>
          <p:cNvPr id="60" name="正方形/長方形 59"/>
          <p:cNvSpPr/>
          <p:nvPr/>
        </p:nvSpPr>
        <p:spPr bwMode="auto">
          <a:xfrm>
            <a:off x="3957764" y="2444956"/>
            <a:ext cx="1439187" cy="459343"/>
          </a:xfrm>
          <a:prstGeom prst="rect">
            <a:avLst/>
          </a:prstGeom>
          <a:noFill/>
          <a:ln w="254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sp>
        <p:nvSpPr>
          <p:cNvPr id="61" name="正方形/長方形 60"/>
          <p:cNvSpPr/>
          <p:nvPr/>
        </p:nvSpPr>
        <p:spPr bwMode="auto">
          <a:xfrm>
            <a:off x="3956351" y="2896243"/>
            <a:ext cx="1439187" cy="459343"/>
          </a:xfrm>
          <a:prstGeom prst="rect">
            <a:avLst/>
          </a:prstGeom>
          <a:noFill/>
          <a:ln w="254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sp>
        <p:nvSpPr>
          <p:cNvPr id="62" name="正方形/長方形 61"/>
          <p:cNvSpPr/>
          <p:nvPr/>
        </p:nvSpPr>
        <p:spPr bwMode="auto">
          <a:xfrm>
            <a:off x="5399753" y="2444200"/>
            <a:ext cx="571528" cy="459343"/>
          </a:xfrm>
          <a:prstGeom prst="rect">
            <a:avLst/>
          </a:prstGeom>
          <a:noFill/>
          <a:ln w="254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sp>
        <p:nvSpPr>
          <p:cNvPr id="63" name="正方形/長方形 62"/>
          <p:cNvSpPr/>
          <p:nvPr/>
        </p:nvSpPr>
        <p:spPr bwMode="auto">
          <a:xfrm>
            <a:off x="5398340" y="2895487"/>
            <a:ext cx="571528" cy="459343"/>
          </a:xfrm>
          <a:prstGeom prst="rect">
            <a:avLst/>
          </a:prstGeom>
          <a:noFill/>
          <a:ln w="254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sp>
        <p:nvSpPr>
          <p:cNvPr id="64" name="正方形/長方形 63"/>
          <p:cNvSpPr/>
          <p:nvPr/>
        </p:nvSpPr>
        <p:spPr bwMode="auto">
          <a:xfrm>
            <a:off x="40739" y="3851491"/>
            <a:ext cx="283376" cy="318857"/>
          </a:xfrm>
          <a:prstGeom prst="rect">
            <a:avLst/>
          </a:prstGeom>
          <a:noFill/>
          <a:ln w="635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sp>
        <p:nvSpPr>
          <p:cNvPr id="65" name="正方形/長方形 64"/>
          <p:cNvSpPr/>
          <p:nvPr/>
        </p:nvSpPr>
        <p:spPr bwMode="auto">
          <a:xfrm>
            <a:off x="277270" y="3894221"/>
            <a:ext cx="1695385" cy="318857"/>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・・・出し分け単位</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pic>
        <p:nvPicPr>
          <p:cNvPr id="66" name="図 65"/>
          <p:cNvPicPr>
            <a:picLocks noChangeAspect="1"/>
          </p:cNvPicPr>
          <p:nvPr/>
        </p:nvPicPr>
        <p:blipFill rotWithShape="1">
          <a:blip r:embed="rId3">
            <a:extLst>
              <a:ext uri="{28A0092B-C50C-407E-A947-70E740481C1C}">
                <a14:useLocalDpi xmlns:a14="http://schemas.microsoft.com/office/drawing/2010/main" val="0"/>
              </a:ext>
            </a:extLst>
          </a:blip>
          <a:srcRect l="51314" t="47592" r="18961" b="23863"/>
          <a:stretch/>
        </p:blipFill>
        <p:spPr>
          <a:xfrm>
            <a:off x="1850053" y="4026080"/>
            <a:ext cx="1742379" cy="988712"/>
          </a:xfrm>
          <a:prstGeom prst="rect">
            <a:avLst/>
          </a:prstGeom>
        </p:spPr>
      </p:pic>
      <p:sp>
        <p:nvSpPr>
          <p:cNvPr id="67" name="正方形/長方形 66"/>
          <p:cNvSpPr/>
          <p:nvPr/>
        </p:nvSpPr>
        <p:spPr bwMode="auto">
          <a:xfrm>
            <a:off x="1854991" y="3839026"/>
            <a:ext cx="1788717" cy="318857"/>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バンディットアルゴリズム</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pic>
        <p:nvPicPr>
          <p:cNvPr id="68" name="図 67"/>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1926400" y="5718977"/>
            <a:ext cx="1638522" cy="608399"/>
          </a:xfrm>
          <a:prstGeom prst="rect">
            <a:avLst/>
          </a:prstGeom>
        </p:spPr>
      </p:pic>
      <p:cxnSp>
        <p:nvCxnSpPr>
          <p:cNvPr id="70" name="直線矢印コネクタ 69"/>
          <p:cNvCxnSpPr>
            <a:stCxn id="58" idx="2"/>
            <a:endCxn id="67" idx="0"/>
          </p:cNvCxnSpPr>
          <p:nvPr/>
        </p:nvCxnSpPr>
        <p:spPr bwMode="auto">
          <a:xfrm>
            <a:off x="2747564" y="3354830"/>
            <a:ext cx="1786" cy="484196"/>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1" name="正方形/長方形 70"/>
          <p:cNvSpPr/>
          <p:nvPr/>
        </p:nvSpPr>
        <p:spPr bwMode="auto">
          <a:xfrm>
            <a:off x="2085379" y="5481552"/>
            <a:ext cx="1272412" cy="318857"/>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smtClean="0">
                <a:ln>
                  <a:noFill/>
                </a:ln>
                <a:solidFill>
                  <a:srgbClr val="000000"/>
                </a:solidFill>
                <a:effectLst/>
                <a:latin typeface="Arial" charset="0"/>
                <a:ea typeface="ヒラギノ角ゴ Pro W3" charset="0"/>
                <a:cs typeface="ヒラギノ角ゴ Pro W3" charset="0"/>
              </a:rPr>
              <a:t>最適化コンテンツ</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72" name="直線矢印コネクタ 71"/>
          <p:cNvCxnSpPr>
            <a:stCxn id="66" idx="2"/>
            <a:endCxn id="71" idx="0"/>
          </p:cNvCxnSpPr>
          <p:nvPr/>
        </p:nvCxnSpPr>
        <p:spPr bwMode="auto">
          <a:xfrm>
            <a:off x="2721243" y="5014792"/>
            <a:ext cx="342" cy="46676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75" name="図 74"/>
          <p:cNvPicPr>
            <a:picLocks noChangeAspect="1"/>
          </p:cNvPicPr>
          <p:nvPr/>
        </p:nvPicPr>
        <p:blipFill rotWithShape="1">
          <a:blip r:embed="rId3">
            <a:extLst>
              <a:ext uri="{28A0092B-C50C-407E-A947-70E740481C1C}">
                <a14:useLocalDpi xmlns:a14="http://schemas.microsoft.com/office/drawing/2010/main" val="0"/>
              </a:ext>
            </a:extLst>
          </a:blip>
          <a:srcRect l="51314" t="47592" r="18961" b="23863"/>
          <a:stretch/>
        </p:blipFill>
        <p:spPr>
          <a:xfrm>
            <a:off x="6599447" y="4402526"/>
            <a:ext cx="1315613" cy="746544"/>
          </a:xfrm>
          <a:prstGeom prst="rect">
            <a:avLst/>
          </a:prstGeom>
        </p:spPr>
      </p:pic>
      <p:cxnSp>
        <p:nvCxnSpPr>
          <p:cNvPr id="76" name="直線矢印コネクタ 75"/>
          <p:cNvCxnSpPr/>
          <p:nvPr/>
        </p:nvCxnSpPr>
        <p:spPr bwMode="auto">
          <a:xfrm>
            <a:off x="7249201" y="3372678"/>
            <a:ext cx="2857" cy="325701"/>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7" name="直線矢印コネクタ 76"/>
          <p:cNvCxnSpPr/>
          <p:nvPr/>
        </p:nvCxnSpPr>
        <p:spPr bwMode="auto">
          <a:xfrm flipH="1">
            <a:off x="7223222" y="5221480"/>
            <a:ext cx="1071" cy="27792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78" name="図 77"/>
          <p:cNvPicPr>
            <a:picLocks noChangeAspect="1"/>
          </p:cNvPicPr>
          <p:nvPr/>
        </p:nvPicPr>
        <p:blipFill rotWithShape="1">
          <a:blip r:embed="rId3">
            <a:extLst>
              <a:ext uri="{28A0092B-C50C-407E-A947-70E740481C1C}">
                <a14:useLocalDpi xmlns:a14="http://schemas.microsoft.com/office/drawing/2010/main" val="0"/>
              </a:ext>
            </a:extLst>
          </a:blip>
          <a:srcRect l="51314" t="47592" r="18961" b="23863"/>
          <a:stretch/>
        </p:blipFill>
        <p:spPr>
          <a:xfrm>
            <a:off x="4091441" y="4032916"/>
            <a:ext cx="1742379" cy="988712"/>
          </a:xfrm>
          <a:prstGeom prst="rect">
            <a:avLst/>
          </a:prstGeom>
        </p:spPr>
      </p:pic>
      <p:cxnSp>
        <p:nvCxnSpPr>
          <p:cNvPr id="79" name="直線矢印コネクタ 78"/>
          <p:cNvCxnSpPr>
            <a:endCxn id="81" idx="0"/>
          </p:cNvCxnSpPr>
          <p:nvPr/>
        </p:nvCxnSpPr>
        <p:spPr bwMode="auto">
          <a:xfrm>
            <a:off x="4988952" y="3361666"/>
            <a:ext cx="5419" cy="336713"/>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0" name="直線矢印コネクタ 79"/>
          <p:cNvCxnSpPr/>
          <p:nvPr/>
        </p:nvCxnSpPr>
        <p:spPr bwMode="auto">
          <a:xfrm>
            <a:off x="4962631" y="5021628"/>
            <a:ext cx="342" cy="46676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1" name="正方形/長方形 80"/>
          <p:cNvSpPr/>
          <p:nvPr/>
        </p:nvSpPr>
        <p:spPr bwMode="auto">
          <a:xfrm>
            <a:off x="4100012" y="3698379"/>
            <a:ext cx="1788717" cy="345549"/>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クラスタ別バンディットアルゴリズム</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82" name="正方形/長方形 81"/>
          <p:cNvSpPr/>
          <p:nvPr/>
        </p:nvSpPr>
        <p:spPr bwMode="auto">
          <a:xfrm>
            <a:off x="6416423" y="4169275"/>
            <a:ext cx="2021297" cy="249302"/>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バンディットアルゴリズム</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pic>
        <p:nvPicPr>
          <p:cNvPr id="86" name="図 85"/>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4093869" y="5738917"/>
            <a:ext cx="1210930" cy="449630"/>
          </a:xfrm>
          <a:prstGeom prst="rect">
            <a:avLst/>
          </a:prstGeom>
        </p:spPr>
      </p:pic>
      <p:sp>
        <p:nvSpPr>
          <p:cNvPr id="87" name="正方形/長方形 86"/>
          <p:cNvSpPr/>
          <p:nvPr/>
        </p:nvSpPr>
        <p:spPr bwMode="auto">
          <a:xfrm>
            <a:off x="4069931" y="5528659"/>
            <a:ext cx="1995083" cy="318857"/>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最適化コンテンツ</a:t>
            </a:r>
            <a:r>
              <a:rPr kumimoji="0" lang="en-US" altLang="ja-JP"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a:t>
            </a: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クラスタ数</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pic>
        <p:nvPicPr>
          <p:cNvPr id="88" name="図 87"/>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4244819" y="5815084"/>
            <a:ext cx="1210930" cy="449630"/>
          </a:xfrm>
          <a:prstGeom prst="rect">
            <a:avLst/>
          </a:prstGeom>
        </p:spPr>
      </p:pic>
      <p:pic>
        <p:nvPicPr>
          <p:cNvPr id="89" name="図 88"/>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4473831" y="5891821"/>
            <a:ext cx="1210930" cy="449630"/>
          </a:xfrm>
          <a:prstGeom prst="rect">
            <a:avLst/>
          </a:prstGeom>
        </p:spPr>
      </p:pic>
      <p:pic>
        <p:nvPicPr>
          <p:cNvPr id="90" name="図 89"/>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4679531" y="5972115"/>
            <a:ext cx="1210930" cy="449630"/>
          </a:xfrm>
          <a:prstGeom prst="rect">
            <a:avLst/>
          </a:prstGeom>
        </p:spPr>
      </p:pic>
      <p:sp>
        <p:nvSpPr>
          <p:cNvPr id="92" name="正方形/長方形 91"/>
          <p:cNvSpPr/>
          <p:nvPr/>
        </p:nvSpPr>
        <p:spPr bwMode="auto">
          <a:xfrm>
            <a:off x="6336705" y="3681554"/>
            <a:ext cx="1949912" cy="249302"/>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線形モデルを使った</a:t>
            </a:r>
            <a:r>
              <a:rPr kumimoji="0" lang="en-US" altLang="ja-JP"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CTR</a:t>
            </a: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予測</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93" name="正方形/長方形 92"/>
          <p:cNvSpPr/>
          <p:nvPr/>
        </p:nvSpPr>
        <p:spPr bwMode="auto">
          <a:xfrm>
            <a:off x="6447881" y="5499400"/>
            <a:ext cx="1627255" cy="318857"/>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最適化コンテンツ</a:t>
            </a:r>
            <a:r>
              <a:rPr kumimoji="0" lang="en-US" altLang="ja-JP"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a:t>
            </a: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人数</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pic>
        <p:nvPicPr>
          <p:cNvPr id="95" name="図 94"/>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6343792" y="5819544"/>
            <a:ext cx="1210930" cy="449630"/>
          </a:xfrm>
          <a:prstGeom prst="rect">
            <a:avLst/>
          </a:prstGeom>
        </p:spPr>
      </p:pic>
      <p:pic>
        <p:nvPicPr>
          <p:cNvPr id="96" name="図 95"/>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6456373" y="5902625"/>
            <a:ext cx="1210930" cy="449630"/>
          </a:xfrm>
          <a:prstGeom prst="rect">
            <a:avLst/>
          </a:prstGeom>
        </p:spPr>
      </p:pic>
      <p:pic>
        <p:nvPicPr>
          <p:cNvPr id="97" name="図 96"/>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6690785" y="5771852"/>
            <a:ext cx="1210930" cy="449630"/>
          </a:xfrm>
          <a:prstGeom prst="rect">
            <a:avLst/>
          </a:prstGeom>
        </p:spPr>
      </p:pic>
      <p:pic>
        <p:nvPicPr>
          <p:cNvPr id="98" name="図 97"/>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6861550" y="5865128"/>
            <a:ext cx="1210930" cy="449630"/>
          </a:xfrm>
          <a:prstGeom prst="rect">
            <a:avLst/>
          </a:prstGeom>
        </p:spPr>
      </p:pic>
      <p:pic>
        <p:nvPicPr>
          <p:cNvPr id="99" name="図 98"/>
          <p:cNvPicPr>
            <a:picLocks noChangeAspect="1"/>
          </p:cNvPicPr>
          <p:nvPr/>
        </p:nvPicPr>
        <p:blipFill rotWithShape="1">
          <a:blip r:embed="rId4">
            <a:extLst>
              <a:ext uri="{28A0092B-C50C-407E-A947-70E740481C1C}">
                <a14:useLocalDpi xmlns:a14="http://schemas.microsoft.com/office/drawing/2010/main" val="0"/>
              </a:ext>
            </a:extLst>
          </a:blip>
          <a:srcRect l="25000" t="58378" r="39151" b="18870"/>
          <a:stretch/>
        </p:blipFill>
        <p:spPr>
          <a:xfrm>
            <a:off x="7005548" y="5963732"/>
            <a:ext cx="1210930" cy="449630"/>
          </a:xfrm>
          <a:prstGeom prst="rect">
            <a:avLst/>
          </a:prstGeom>
        </p:spPr>
      </p:pic>
      <p:cxnSp>
        <p:nvCxnSpPr>
          <p:cNvPr id="103" name="直線矢印コネクタ 102"/>
          <p:cNvCxnSpPr/>
          <p:nvPr/>
        </p:nvCxnSpPr>
        <p:spPr bwMode="auto">
          <a:xfrm>
            <a:off x="7247772" y="3877385"/>
            <a:ext cx="2857" cy="325701"/>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5" name="カギ線コネクタ 104"/>
          <p:cNvCxnSpPr>
            <a:stCxn id="68" idx="1"/>
            <a:endCxn id="66" idx="1"/>
          </p:cNvCxnSpPr>
          <p:nvPr/>
        </p:nvCxnSpPr>
        <p:spPr bwMode="auto">
          <a:xfrm rot="10800000">
            <a:off x="1850054" y="4520437"/>
            <a:ext cx="76347" cy="1502741"/>
          </a:xfrm>
          <a:prstGeom prst="bentConnector3">
            <a:avLst>
              <a:gd name="adj1" fmla="val 287489"/>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07" name="正方形/長方形 106"/>
          <p:cNvSpPr/>
          <p:nvPr/>
        </p:nvSpPr>
        <p:spPr bwMode="auto">
          <a:xfrm>
            <a:off x="1652951" y="5133368"/>
            <a:ext cx="612609" cy="381003"/>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dirty="0" smtClean="0">
                <a:solidFill>
                  <a:srgbClr val="000000"/>
                </a:solidFill>
                <a:latin typeface="Arial" charset="0"/>
                <a:ea typeface="ヒラギノ角ゴ Pro W3" charset="0"/>
                <a:cs typeface="ヒラギノ角ゴ Pro W3" charset="0"/>
              </a:rPr>
              <a:t>学習</a:t>
            </a:r>
            <a:endParaRPr kumimoji="0" lang="en-US" altLang="ja-JP" sz="10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ループ</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108" name="カギ線コネクタ 107"/>
          <p:cNvCxnSpPr>
            <a:stCxn id="86" idx="1"/>
            <a:endCxn id="78" idx="1"/>
          </p:cNvCxnSpPr>
          <p:nvPr/>
        </p:nvCxnSpPr>
        <p:spPr bwMode="auto">
          <a:xfrm rot="10800000">
            <a:off x="4091441" y="4527272"/>
            <a:ext cx="2428" cy="1436460"/>
          </a:xfrm>
          <a:prstGeom prst="bentConnector3">
            <a:avLst>
              <a:gd name="adj1" fmla="val 5291557"/>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09" name="正方形/長方形 108"/>
          <p:cNvSpPr/>
          <p:nvPr/>
        </p:nvSpPr>
        <p:spPr bwMode="auto">
          <a:xfrm>
            <a:off x="3899234" y="5088241"/>
            <a:ext cx="612609" cy="381003"/>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dirty="0" smtClean="0">
                <a:solidFill>
                  <a:srgbClr val="000000"/>
                </a:solidFill>
                <a:latin typeface="Arial" charset="0"/>
                <a:ea typeface="ヒラギノ角ゴ Pro W3" charset="0"/>
                <a:cs typeface="ヒラギノ角ゴ Pro W3" charset="0"/>
              </a:rPr>
              <a:t>学習</a:t>
            </a:r>
            <a:endParaRPr kumimoji="0" lang="en-US" altLang="ja-JP" sz="10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ループ</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113" name="カギ線コネクタ 112"/>
          <p:cNvCxnSpPr>
            <a:stCxn id="95" idx="1"/>
            <a:endCxn id="92" idx="1"/>
          </p:cNvCxnSpPr>
          <p:nvPr/>
        </p:nvCxnSpPr>
        <p:spPr bwMode="auto">
          <a:xfrm rot="10800000">
            <a:off x="6336706" y="3806205"/>
            <a:ext cx="7087" cy="2238154"/>
          </a:xfrm>
          <a:prstGeom prst="bentConnector3">
            <a:avLst>
              <a:gd name="adj1" fmla="val 1637449"/>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4" name="正方形/長方形 113"/>
          <p:cNvSpPr/>
          <p:nvPr/>
        </p:nvSpPr>
        <p:spPr bwMode="auto">
          <a:xfrm>
            <a:off x="6190475" y="5095158"/>
            <a:ext cx="612609" cy="381003"/>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dirty="0" smtClean="0">
                <a:solidFill>
                  <a:srgbClr val="000000"/>
                </a:solidFill>
                <a:latin typeface="Arial" charset="0"/>
                <a:ea typeface="ヒラギノ角ゴ Pro W3" charset="0"/>
                <a:cs typeface="ヒラギノ角ゴ Pro W3" charset="0"/>
              </a:rPr>
              <a:t>学習</a:t>
            </a:r>
            <a:endParaRPr kumimoji="0" lang="en-US" altLang="ja-JP" sz="10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000" b="0" i="0" u="none" strike="noStrike" cap="none" normalizeH="0" baseline="0" dirty="0" smtClean="0">
                <a:ln>
                  <a:noFill/>
                </a:ln>
                <a:solidFill>
                  <a:srgbClr val="000000"/>
                </a:solidFill>
                <a:effectLst/>
                <a:latin typeface="Arial" charset="0"/>
                <a:ea typeface="ヒラギノ角ゴ Pro W3" charset="0"/>
                <a:cs typeface="ヒラギノ角ゴ Pro W3" charset="0"/>
              </a:rPr>
              <a:t>ループ</a:t>
            </a:r>
            <a:endParaRPr kumimoji="0" lang="ja-JP" altLang="en-US" sz="1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20065300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p:cNvPicPr>
            <a:picLocks noChangeAspect="1"/>
          </p:cNvPicPr>
          <p:nvPr/>
        </p:nvPicPr>
        <p:blipFill>
          <a:blip r:embed="rId3"/>
          <a:stretch>
            <a:fillRect/>
          </a:stretch>
        </p:blipFill>
        <p:spPr>
          <a:xfrm>
            <a:off x="2187407" y="4911106"/>
            <a:ext cx="2273300" cy="1790700"/>
          </a:xfrm>
          <a:prstGeom prst="rect">
            <a:avLst/>
          </a:prstGeom>
        </p:spPr>
      </p:pic>
      <p:pic>
        <p:nvPicPr>
          <p:cNvPr id="24" name="図 23"/>
          <p:cNvPicPr>
            <a:picLocks noChangeAspect="1"/>
          </p:cNvPicPr>
          <p:nvPr/>
        </p:nvPicPr>
        <p:blipFill rotWithShape="1">
          <a:blip r:embed="rId4">
            <a:extLst>
              <a:ext uri="{28A0092B-C50C-407E-A947-70E740481C1C}">
                <a14:useLocalDpi xmlns:a14="http://schemas.microsoft.com/office/drawing/2010/main" val="0"/>
              </a:ext>
            </a:extLst>
          </a:blip>
          <a:srcRect l="30779" t="10375" r="39481" b="10931"/>
          <a:stretch/>
        </p:blipFill>
        <p:spPr>
          <a:xfrm>
            <a:off x="2316763" y="708772"/>
            <a:ext cx="2066136" cy="3112738"/>
          </a:xfrm>
          <a:prstGeom prst="rect">
            <a:avLst/>
          </a:prstGeom>
        </p:spPr>
      </p:pic>
      <p:sp>
        <p:nvSpPr>
          <p:cNvPr id="2" name="タイトル 1"/>
          <p:cNvSpPr>
            <a:spLocks noGrp="1"/>
          </p:cNvSpPr>
          <p:nvPr>
            <p:ph type="title"/>
          </p:nvPr>
        </p:nvSpPr>
        <p:spPr/>
        <p:txBody>
          <a:bodyPr/>
          <a:lstStyle/>
          <a:p>
            <a:r>
              <a:rPr lang="ja-JP" altLang="en-US" sz="2000" dirty="0" smtClean="0"/>
              <a:t>動作イメージ</a:t>
            </a:r>
            <a:endParaRPr kumimoji="1" lang="ja-JP" altLang="en-US" sz="2000" dirty="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13</a:t>
            </a:fld>
            <a:endParaRPr lang="en-US" altLang="ja-JP"/>
          </a:p>
        </p:txBody>
      </p:sp>
      <p:sp>
        <p:nvSpPr>
          <p:cNvPr id="5" name="フッター プレースホルダー 4"/>
          <p:cNvSpPr>
            <a:spLocks noGrp="1"/>
          </p:cNvSpPr>
          <p:nvPr>
            <p:ph type="ftr" sz="quarter" idx="11"/>
          </p:nvPr>
        </p:nvSpPr>
        <p:spPr>
          <a:xfrm>
            <a:off x="3049588" y="6558600"/>
            <a:ext cx="3819525" cy="219075"/>
          </a:xfrm>
        </p:spPr>
        <p:txBody>
          <a:body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sp>
        <p:nvSpPr>
          <p:cNvPr id="10" name="正方形/長方形 9"/>
          <p:cNvSpPr/>
          <p:nvPr/>
        </p:nvSpPr>
        <p:spPr bwMode="auto">
          <a:xfrm>
            <a:off x="2266664" y="2145764"/>
            <a:ext cx="2159227" cy="1622899"/>
          </a:xfrm>
          <a:prstGeom prst="rect">
            <a:avLst/>
          </a:prstGeom>
          <a:noFill/>
          <a:ln w="635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cxnSp>
        <p:nvCxnSpPr>
          <p:cNvPr id="8" name="直線矢印コネクタ 7"/>
          <p:cNvCxnSpPr/>
          <p:nvPr/>
        </p:nvCxnSpPr>
        <p:spPr bwMode="auto">
          <a:xfrm>
            <a:off x="827515" y="2542690"/>
            <a:ext cx="1269098" cy="0"/>
          </a:xfrm>
          <a:prstGeom prst="straightConnector1">
            <a:avLst/>
          </a:prstGeom>
          <a:solidFill>
            <a:schemeClr val="accent1"/>
          </a:solidFill>
          <a:ln w="8890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 name="正方形/長方形 11"/>
          <p:cNvSpPr/>
          <p:nvPr/>
        </p:nvSpPr>
        <p:spPr bwMode="auto">
          <a:xfrm>
            <a:off x="715617" y="1949492"/>
            <a:ext cx="1380996" cy="397565"/>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b="0" i="0" u="none" strike="noStrike" cap="none" normalizeH="0" baseline="0" smtClean="0">
                <a:ln>
                  <a:noFill/>
                </a:ln>
                <a:solidFill>
                  <a:srgbClr val="000000"/>
                </a:solidFill>
                <a:effectLst/>
                <a:latin typeface="Arial" charset="0"/>
                <a:ea typeface="ヒラギノ角ゴ Pro W3" charset="0"/>
                <a:cs typeface="ヒラギノ角ゴ Pro W3" charset="0"/>
              </a:rPr>
              <a:t>①アクセス</a:t>
            </a:r>
            <a:endParaRPr kumimoji="0" lang="ja-JP" altLang="en-US" sz="18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15" name="正方形/長方形 14"/>
          <p:cNvSpPr/>
          <p:nvPr/>
        </p:nvSpPr>
        <p:spPr bwMode="auto">
          <a:xfrm>
            <a:off x="266702" y="3848175"/>
            <a:ext cx="2278258" cy="981186"/>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②出しわけロジック</a:t>
            </a:r>
            <a:endParaRPr kumimoji="0" lang="en-US" altLang="ja-JP" sz="1800" b="0" i="0" u="none" strike="noStrike" cap="none" normalizeH="0" baseline="0" dirty="0" smtClean="0">
              <a:ln>
                <a:noFill/>
              </a:ln>
              <a:solidFill>
                <a:srgbClr val="000000"/>
              </a:solidFill>
              <a:effectLst/>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dirty="0">
                <a:solidFill>
                  <a:srgbClr val="000000"/>
                </a:solidFill>
                <a:latin typeface="Arial" charset="0"/>
                <a:ea typeface="ヒラギノ角ゴ Pro W3" charset="0"/>
                <a:cs typeface="ヒラギノ角ゴ Pro W3" charset="0"/>
              </a:rPr>
              <a:t>　</a:t>
            </a:r>
            <a:r>
              <a:rPr kumimoji="0" lang="ja-JP" altLang="en-US"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の確認</a:t>
            </a:r>
            <a:endParaRPr kumimoji="0" lang="en-US" altLang="ja-JP" sz="1800" b="0" i="0" u="none" strike="noStrike" cap="none" normalizeH="0" baseline="0" dirty="0" smtClean="0">
              <a:ln>
                <a:noFill/>
              </a:ln>
              <a:solidFill>
                <a:srgbClr val="000000"/>
              </a:solidFill>
              <a:effectLst/>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（全員共通）</a:t>
            </a:r>
            <a:endParaRPr kumimoji="0" lang="ja-JP" altLang="en-US" sz="18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18" name="直線矢印コネクタ 17"/>
          <p:cNvCxnSpPr/>
          <p:nvPr/>
        </p:nvCxnSpPr>
        <p:spPr bwMode="auto">
          <a:xfrm>
            <a:off x="4783289" y="2522468"/>
            <a:ext cx="1269098" cy="0"/>
          </a:xfrm>
          <a:prstGeom prst="straightConnector1">
            <a:avLst/>
          </a:prstGeom>
          <a:solidFill>
            <a:schemeClr val="accent1"/>
          </a:solidFill>
          <a:ln w="8890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9" name="正方形/長方形 18"/>
          <p:cNvSpPr/>
          <p:nvPr/>
        </p:nvSpPr>
        <p:spPr bwMode="auto">
          <a:xfrm>
            <a:off x="4552950" y="1667496"/>
            <a:ext cx="1788904" cy="609158"/>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dirty="0" smtClean="0">
                <a:solidFill>
                  <a:srgbClr val="000000"/>
                </a:solidFill>
                <a:latin typeface="Arial" charset="0"/>
                <a:ea typeface="ヒラギノ角ゴ Pro W3" charset="0"/>
                <a:cs typeface="ヒラギノ角ゴ Pro W3" charset="0"/>
              </a:rPr>
              <a:t>④</a:t>
            </a:r>
            <a:r>
              <a:rPr kumimoji="0" lang="ja-JP" altLang="en-US"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ログ収集</a:t>
            </a:r>
            <a:r>
              <a:rPr kumimoji="0" lang="en-US" altLang="ja-JP"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(cv</a:t>
            </a:r>
            <a:r>
              <a:rPr kumimoji="0" lang="en-US" altLang="ja-JP" sz="1800" b="0" i="0" u="none" strike="noStrike" cap="none" normalizeH="0" dirty="0" smtClean="0">
                <a:ln>
                  <a:noFill/>
                </a:ln>
                <a:solidFill>
                  <a:srgbClr val="000000"/>
                </a:solidFill>
                <a:effectLst/>
                <a:latin typeface="Arial" charset="0"/>
                <a:ea typeface="ヒラギノ角ゴ Pro W3" charset="0"/>
                <a:cs typeface="ヒラギノ角ゴ Pro W3" charset="0"/>
              </a:rPr>
              <a:t> </a:t>
            </a:r>
            <a:r>
              <a:rPr kumimoji="0" lang="ja-JP" altLang="en-US" sz="1800" b="0" i="0" u="none" strike="noStrike" cap="none" normalizeH="0" dirty="0" smtClean="0">
                <a:ln>
                  <a:noFill/>
                </a:ln>
                <a:solidFill>
                  <a:srgbClr val="000000"/>
                </a:solidFill>
                <a:effectLst/>
                <a:latin typeface="Arial" charset="0"/>
                <a:ea typeface="ヒラギノ角ゴ Pro W3" charset="0"/>
                <a:cs typeface="ヒラギノ角ゴ Pro W3" charset="0"/>
              </a:rPr>
              <a:t>　</a:t>
            </a:r>
            <a:endParaRPr kumimoji="0" lang="en-US" altLang="ja-JP" sz="1800" b="0" i="0" u="none" strike="noStrike" cap="none" normalizeH="0" dirty="0" smtClean="0">
              <a:ln>
                <a:noFill/>
              </a:ln>
              <a:solidFill>
                <a:srgbClr val="000000"/>
              </a:solidFill>
              <a:effectLst/>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dirty="0">
                <a:solidFill>
                  <a:srgbClr val="000000"/>
                </a:solidFill>
                <a:latin typeface="Arial" charset="0"/>
                <a:ea typeface="ヒラギノ角ゴ Pro W3" charset="0"/>
                <a:cs typeface="ヒラギノ角ゴ Pro W3" charset="0"/>
              </a:rPr>
              <a:t>　</a:t>
            </a:r>
            <a:r>
              <a:rPr kumimoji="0" lang="en-US" altLang="ja-JP" sz="1800" b="0" i="0" u="none" strike="noStrike" cap="none" normalizeH="0" dirty="0" smtClean="0">
                <a:ln>
                  <a:noFill/>
                </a:ln>
                <a:solidFill>
                  <a:srgbClr val="000000"/>
                </a:solidFill>
                <a:effectLst/>
                <a:latin typeface="Arial" charset="0"/>
                <a:ea typeface="ヒラギノ角ゴ Pro W3" charset="0"/>
                <a:cs typeface="ヒラギノ角ゴ Pro W3" charset="0"/>
              </a:rPr>
              <a:t>or not</a:t>
            </a:r>
            <a:r>
              <a:rPr kumimoji="0" lang="en-US" altLang="ja-JP"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a:t>
            </a:r>
            <a:endParaRPr kumimoji="0" lang="ja-JP" altLang="en-US" sz="18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20" name="直線矢印コネクタ 19"/>
          <p:cNvCxnSpPr/>
          <p:nvPr/>
        </p:nvCxnSpPr>
        <p:spPr bwMode="auto">
          <a:xfrm rot="5400000">
            <a:off x="6691662" y="3858831"/>
            <a:ext cx="1269098" cy="0"/>
          </a:xfrm>
          <a:prstGeom prst="straightConnector1">
            <a:avLst/>
          </a:prstGeom>
          <a:solidFill>
            <a:schemeClr val="accent1"/>
          </a:solidFill>
          <a:ln w="8890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正方形/長方形 20"/>
          <p:cNvSpPr/>
          <p:nvPr/>
        </p:nvSpPr>
        <p:spPr bwMode="auto">
          <a:xfrm>
            <a:off x="7533659" y="3569500"/>
            <a:ext cx="1367489" cy="402936"/>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dirty="0" smtClean="0">
                <a:solidFill>
                  <a:srgbClr val="000000"/>
                </a:solidFill>
                <a:latin typeface="Arial" charset="0"/>
                <a:ea typeface="ヒラギノ角ゴ Pro W3" charset="0"/>
                <a:cs typeface="ヒラギノ角ゴ Pro W3" charset="0"/>
              </a:rPr>
              <a:t>⑤学習</a:t>
            </a:r>
            <a:endParaRPr kumimoji="0" lang="ja-JP" altLang="en-US" sz="18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23" name="正方形/長方形 22"/>
          <p:cNvSpPr/>
          <p:nvPr/>
        </p:nvSpPr>
        <p:spPr bwMode="auto">
          <a:xfrm>
            <a:off x="4461450" y="5785426"/>
            <a:ext cx="1788904" cy="609158"/>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dirty="0" smtClean="0">
                <a:solidFill>
                  <a:srgbClr val="000000"/>
                </a:solidFill>
                <a:latin typeface="Arial" charset="0"/>
                <a:ea typeface="ヒラギノ角ゴ Pro W3" charset="0"/>
                <a:cs typeface="ヒラギノ角ゴ Pro W3" charset="0"/>
              </a:rPr>
              <a:t>⑥</a:t>
            </a:r>
            <a:r>
              <a:rPr kumimoji="0" lang="ja-JP" altLang="en-US"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出しわけロジックの更新</a:t>
            </a:r>
            <a:endParaRPr kumimoji="0" lang="ja-JP" altLang="en-US" sz="18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38" name="直線矢印コネクタ 37"/>
          <p:cNvCxnSpPr/>
          <p:nvPr/>
        </p:nvCxnSpPr>
        <p:spPr bwMode="auto">
          <a:xfrm>
            <a:off x="2951582" y="3706372"/>
            <a:ext cx="4384" cy="1204319"/>
          </a:xfrm>
          <a:prstGeom prst="straightConnector1">
            <a:avLst/>
          </a:prstGeom>
          <a:solidFill>
            <a:schemeClr val="accent1"/>
          </a:solidFill>
          <a:ln w="8890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9" name="正方形/長方形 38"/>
          <p:cNvSpPr/>
          <p:nvPr/>
        </p:nvSpPr>
        <p:spPr bwMode="auto">
          <a:xfrm>
            <a:off x="4064873" y="3968146"/>
            <a:ext cx="1788904" cy="609158"/>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smtClean="0">
                <a:solidFill>
                  <a:srgbClr val="000000"/>
                </a:solidFill>
                <a:latin typeface="Arial" charset="0"/>
                <a:ea typeface="ヒラギノ角ゴ Pro W3" charset="0"/>
                <a:cs typeface="ヒラギノ角ゴ Pro W3" charset="0"/>
              </a:rPr>
              <a:t>③</a:t>
            </a:r>
            <a:r>
              <a:rPr kumimoji="0" lang="ja-JP" altLang="en-US" sz="1800" b="0" i="0" u="none" strike="noStrike" cap="none" normalizeH="0" baseline="0" smtClean="0">
                <a:ln>
                  <a:noFill/>
                </a:ln>
                <a:solidFill>
                  <a:srgbClr val="000000"/>
                </a:solidFill>
                <a:effectLst/>
                <a:latin typeface="Arial" charset="0"/>
                <a:ea typeface="ヒラギノ角ゴ Pro W3" charset="0"/>
                <a:cs typeface="ヒラギノ角ゴ Pro W3" charset="0"/>
              </a:rPr>
              <a:t>出すコンテンツを決定</a:t>
            </a:r>
            <a:endParaRPr kumimoji="0" lang="ja-JP" altLang="en-US" sz="18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40" name="直線矢印コネクタ 39"/>
          <p:cNvCxnSpPr/>
          <p:nvPr/>
        </p:nvCxnSpPr>
        <p:spPr bwMode="auto">
          <a:xfrm flipV="1">
            <a:off x="3794264" y="3716978"/>
            <a:ext cx="4384" cy="1204319"/>
          </a:xfrm>
          <a:prstGeom prst="straightConnector1">
            <a:avLst/>
          </a:prstGeom>
          <a:solidFill>
            <a:schemeClr val="accent1"/>
          </a:solidFill>
          <a:ln w="8890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1" name="直線矢印コネクタ 40"/>
          <p:cNvCxnSpPr/>
          <p:nvPr/>
        </p:nvCxnSpPr>
        <p:spPr bwMode="auto">
          <a:xfrm flipH="1">
            <a:off x="4721353" y="5621410"/>
            <a:ext cx="1269098" cy="0"/>
          </a:xfrm>
          <a:prstGeom prst="straightConnector1">
            <a:avLst/>
          </a:prstGeom>
          <a:solidFill>
            <a:schemeClr val="accent1"/>
          </a:solidFill>
          <a:ln w="88900"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3" name="図 2"/>
          <p:cNvPicPr>
            <a:picLocks noChangeAspect="1"/>
          </p:cNvPicPr>
          <p:nvPr/>
        </p:nvPicPr>
        <p:blipFill rotWithShape="1">
          <a:blip r:embed="rId5">
            <a:extLst>
              <a:ext uri="{28A0092B-C50C-407E-A947-70E740481C1C}">
                <a14:useLocalDpi xmlns:a14="http://schemas.microsoft.com/office/drawing/2010/main" val="0"/>
              </a:ext>
            </a:extLst>
          </a:blip>
          <a:srcRect l="51314" t="47592" r="18961" b="23863"/>
          <a:stretch/>
        </p:blipFill>
        <p:spPr>
          <a:xfrm>
            <a:off x="6285732" y="4657396"/>
            <a:ext cx="2718087" cy="1542377"/>
          </a:xfrm>
          <a:prstGeom prst="rect">
            <a:avLst/>
          </a:prstGeom>
        </p:spPr>
      </p:pic>
      <p:pic>
        <p:nvPicPr>
          <p:cNvPr id="25" name="図 24"/>
          <p:cNvPicPr>
            <a:picLocks noChangeAspect="1"/>
          </p:cNvPicPr>
          <p:nvPr/>
        </p:nvPicPr>
        <p:blipFill rotWithShape="1">
          <a:blip r:embed="rId6">
            <a:extLst>
              <a:ext uri="{28A0092B-C50C-407E-A947-70E740481C1C}">
                <a14:useLocalDpi xmlns:a14="http://schemas.microsoft.com/office/drawing/2010/main" val="0"/>
              </a:ext>
            </a:extLst>
          </a:blip>
          <a:srcRect l="47030" t="21817" r="41721" b="48903"/>
          <a:stretch/>
        </p:blipFill>
        <p:spPr>
          <a:xfrm>
            <a:off x="0" y="2019443"/>
            <a:ext cx="719208" cy="1106188"/>
          </a:xfrm>
          <a:prstGeom prst="rect">
            <a:avLst/>
          </a:prstGeom>
        </p:spPr>
      </p:pic>
      <p:pic>
        <p:nvPicPr>
          <p:cNvPr id="1026" name="Picture 2" descr="mage result for サーバー"/>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09785" y="1530641"/>
            <a:ext cx="2500169" cy="1666779"/>
          </a:xfrm>
          <a:prstGeom prst="rect">
            <a:avLst/>
          </a:prstGeom>
          <a:noFill/>
          <a:extLst>
            <a:ext uri="{909E8E84-426E-40DD-AFC4-6F175D3DCCD1}">
              <a14:hiddenFill xmlns:a14="http://schemas.microsoft.com/office/drawing/2010/main">
                <a:solidFill>
                  <a:srgbClr val="FFFFFF"/>
                </a:solidFill>
              </a14:hiddenFill>
            </a:ext>
          </a:extLst>
        </p:spPr>
      </p:pic>
      <p:sp>
        <p:nvSpPr>
          <p:cNvPr id="9" name="角丸四角形吹き出し 8"/>
          <p:cNvSpPr/>
          <p:nvPr/>
        </p:nvSpPr>
        <p:spPr bwMode="auto">
          <a:xfrm>
            <a:off x="4776680" y="2975771"/>
            <a:ext cx="1831154" cy="823258"/>
          </a:xfrm>
          <a:prstGeom prst="wedgeRoundRectCallout">
            <a:avLst>
              <a:gd name="adj1" fmla="val -66131"/>
              <a:gd name="adj2" fmla="val -11046"/>
              <a:gd name="adj3" fmla="val 16667"/>
            </a:avLst>
          </a:prstGeom>
          <a:solidFill>
            <a:schemeClr val="bg1"/>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更新の度に</a:t>
            </a:r>
            <a:r>
              <a:rPr kumimoji="0" lang="en-US" altLang="ja-JP" sz="1600" dirty="0" smtClean="0">
                <a:solidFill>
                  <a:srgbClr val="000000"/>
                </a:solidFill>
                <a:latin typeface="Arial" charset="0"/>
                <a:ea typeface="ヒラギノ角ゴ Pro W3" charset="0"/>
                <a:cs typeface="ヒラギノ角ゴ Pro W3" charset="0"/>
              </a:rPr>
              <a:t>CVR</a:t>
            </a:r>
            <a:r>
              <a:rPr kumimoji="0" lang="ja-JP" altLang="en-US" sz="1600" dirty="0" smtClean="0">
                <a:solidFill>
                  <a:srgbClr val="000000"/>
                </a:solidFill>
                <a:latin typeface="Arial" charset="0"/>
                <a:ea typeface="ヒラギノ角ゴ Pro W3" charset="0"/>
                <a:cs typeface="ヒラギノ角ゴ Pro W3" charset="0"/>
              </a:rPr>
              <a:t>最適な表示順に入れ替え</a:t>
            </a:r>
            <a:endParaRPr kumimoji="0" lang="ja-JP" altLang="en-US" sz="16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18148415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図 15"/>
          <p:cNvPicPr>
            <a:picLocks noChangeAspect="1"/>
          </p:cNvPicPr>
          <p:nvPr/>
        </p:nvPicPr>
        <p:blipFill>
          <a:blip r:embed="rId2"/>
          <a:stretch>
            <a:fillRect/>
          </a:stretch>
        </p:blipFill>
        <p:spPr>
          <a:xfrm>
            <a:off x="946150" y="5051832"/>
            <a:ext cx="5003800" cy="1028700"/>
          </a:xfrm>
          <a:prstGeom prst="rect">
            <a:avLst/>
          </a:prstGeom>
        </p:spPr>
      </p:pic>
      <p:pic>
        <p:nvPicPr>
          <p:cNvPr id="14" name="図 13"/>
          <p:cNvPicPr>
            <a:picLocks noChangeAspect="1"/>
          </p:cNvPicPr>
          <p:nvPr/>
        </p:nvPicPr>
        <p:blipFill>
          <a:blip r:embed="rId3"/>
          <a:stretch>
            <a:fillRect/>
          </a:stretch>
        </p:blipFill>
        <p:spPr>
          <a:xfrm>
            <a:off x="952500" y="2953034"/>
            <a:ext cx="7239000" cy="1536700"/>
          </a:xfrm>
          <a:prstGeom prst="rect">
            <a:avLst/>
          </a:prstGeom>
        </p:spPr>
      </p:pic>
      <p:sp>
        <p:nvSpPr>
          <p:cNvPr id="2" name="タイトル 1"/>
          <p:cNvSpPr>
            <a:spLocks noGrp="1"/>
          </p:cNvSpPr>
          <p:nvPr>
            <p:ph type="title"/>
          </p:nvPr>
        </p:nvSpPr>
        <p:spPr/>
        <p:txBody>
          <a:bodyPr/>
          <a:lstStyle/>
          <a:p>
            <a:r>
              <a:rPr lang="ja-JP" altLang="en-US" sz="2000" dirty="0" smtClean="0"/>
              <a:t>レコメとの住み分け</a:t>
            </a:r>
            <a:endParaRPr kumimoji="1" lang="ja-JP" altLang="en-US" sz="2000" dirty="0"/>
          </a:p>
        </p:txBody>
      </p:sp>
      <p:sp>
        <p:nvSpPr>
          <p:cNvPr id="3" name="コンテンツ プレースホルダー 2"/>
          <p:cNvSpPr>
            <a:spLocks noGrp="1"/>
          </p:cNvSpPr>
          <p:nvPr>
            <p:ph idx="1"/>
          </p:nvPr>
        </p:nvSpPr>
        <p:spPr/>
        <p:txBody>
          <a:bodyPr/>
          <a:lstStyle/>
          <a:p>
            <a:r>
              <a:rPr kumimoji="1" lang="ja-JP" altLang="en-US" sz="2000" dirty="0" smtClean="0">
                <a:solidFill>
                  <a:srgbClr val="FF0000"/>
                </a:solidFill>
              </a:rPr>
              <a:t>レコメンドで精度が出るならレコメで十分</a:t>
            </a:r>
            <a:endParaRPr kumimoji="1" lang="en-US" altLang="ja-JP" sz="2000" dirty="0" smtClean="0">
              <a:solidFill>
                <a:srgbClr val="FF0000"/>
              </a:solidFill>
            </a:endParaRPr>
          </a:p>
          <a:p>
            <a:pPr marL="457200" lvl="1" indent="0">
              <a:buNone/>
            </a:pPr>
            <a:r>
              <a:rPr kumimoji="1" lang="ja-JP" altLang="en-US" sz="2000" dirty="0" smtClean="0"/>
              <a:t>≒特徴量、データ量があるなら</a:t>
            </a:r>
            <a:endParaRPr kumimoji="1" lang="en-US" altLang="ja-JP" sz="2000" dirty="0" smtClean="0"/>
          </a:p>
          <a:p>
            <a:pPr marL="457200" lvl="1" indent="0">
              <a:buNone/>
            </a:pPr>
            <a:r>
              <a:rPr lang="ja-JP" altLang="en-US" sz="2000" dirty="0" smtClean="0"/>
              <a:t>→ないなら</a:t>
            </a:r>
            <a:r>
              <a:rPr lang="en-US" altLang="ja-JP" sz="2000" dirty="0" smtClean="0"/>
              <a:t>bandit</a:t>
            </a:r>
          </a:p>
          <a:p>
            <a:r>
              <a:rPr kumimoji="1" lang="ja-JP" altLang="en-US" sz="2000" dirty="0" smtClean="0">
                <a:solidFill>
                  <a:srgbClr val="FF0000"/>
                </a:solidFill>
              </a:rPr>
              <a:t>レコメンドと</a:t>
            </a:r>
            <a:r>
              <a:rPr kumimoji="1" lang="en-US" altLang="ja-JP" sz="2000" dirty="0" smtClean="0">
                <a:solidFill>
                  <a:srgbClr val="FF0000"/>
                </a:solidFill>
              </a:rPr>
              <a:t>BA</a:t>
            </a:r>
            <a:r>
              <a:rPr kumimoji="1" lang="ja-JP" altLang="en-US" sz="2000" dirty="0" smtClean="0">
                <a:solidFill>
                  <a:srgbClr val="FF0000"/>
                </a:solidFill>
              </a:rPr>
              <a:t>の使い分けで、最適表示機会を増やせる</a:t>
            </a:r>
            <a:endParaRPr kumimoji="1" lang="en-US" altLang="ja-JP" sz="2000" dirty="0" smtClean="0">
              <a:solidFill>
                <a:srgbClr val="FF0000"/>
              </a:solidFill>
            </a:endParaRPr>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14</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
        <p:nvSpPr>
          <p:cNvPr id="10" name="角丸四角形 9"/>
          <p:cNvSpPr/>
          <p:nvPr/>
        </p:nvSpPr>
        <p:spPr bwMode="auto">
          <a:xfrm>
            <a:off x="810583" y="3447576"/>
            <a:ext cx="6335805" cy="757237"/>
          </a:xfrm>
          <a:prstGeom prst="roundRect">
            <a:avLst/>
          </a:prstGeom>
          <a:noFill/>
          <a:ln w="41275"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8" name="角丸四角形 7"/>
          <p:cNvSpPr/>
          <p:nvPr/>
        </p:nvSpPr>
        <p:spPr bwMode="auto">
          <a:xfrm>
            <a:off x="817491" y="5503146"/>
            <a:ext cx="4049931" cy="358312"/>
          </a:xfrm>
          <a:prstGeom prst="roundRect">
            <a:avLst/>
          </a:prstGeom>
          <a:noFill/>
          <a:ln w="41275"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12" name="角丸四角形 11"/>
          <p:cNvSpPr/>
          <p:nvPr/>
        </p:nvSpPr>
        <p:spPr bwMode="auto">
          <a:xfrm>
            <a:off x="797751" y="2601271"/>
            <a:ext cx="5307624" cy="428352"/>
          </a:xfrm>
          <a:prstGeom prst="roundRect">
            <a:avLst/>
          </a:prstGeom>
          <a:noFill/>
          <a:ln w="4127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・データ量</a:t>
            </a:r>
            <a:r>
              <a:rPr kumimoji="0" lang="en-US" altLang="ja-JP"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a:t>
            </a:r>
            <a:r>
              <a:rPr kumimoji="0" lang="ja-JP" altLang="en-US"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項目の多さ</a:t>
            </a:r>
            <a:r>
              <a:rPr kumimoji="0" lang="en-US" altLang="ja-JP"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a:t>
            </a:r>
            <a:r>
              <a:rPr kumimoji="0" lang="ja-JP" altLang="en-US"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での比較</a:t>
            </a:r>
            <a:endParaRPr kumimoji="0" lang="ja-JP" altLang="en-US" sz="2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15" name="角丸四角形 14"/>
          <p:cNvSpPr/>
          <p:nvPr/>
        </p:nvSpPr>
        <p:spPr bwMode="auto">
          <a:xfrm>
            <a:off x="817491" y="4640331"/>
            <a:ext cx="5307624" cy="428352"/>
          </a:xfrm>
          <a:prstGeom prst="roundRect">
            <a:avLst/>
          </a:prstGeom>
          <a:noFill/>
          <a:ln w="4127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・データ量</a:t>
            </a:r>
            <a:r>
              <a:rPr kumimoji="0" lang="en-US" altLang="ja-JP"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a:t>
            </a:r>
            <a:r>
              <a:rPr kumimoji="0" lang="ja-JP" altLang="en-US" sz="2000" dirty="0" smtClean="0">
                <a:solidFill>
                  <a:srgbClr val="000000"/>
                </a:solidFill>
                <a:latin typeface="Arial" charset="0"/>
                <a:ea typeface="ヒラギノ角ゴ Pro W3" charset="0"/>
                <a:cs typeface="ヒラギノ角ゴ Pro W3" charset="0"/>
              </a:rPr>
              <a:t>レコード</a:t>
            </a:r>
            <a:r>
              <a:rPr kumimoji="0" lang="ja-JP" altLang="en-US"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数多さ</a:t>
            </a:r>
            <a:r>
              <a:rPr kumimoji="0" lang="en-US" altLang="ja-JP"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a:t>
            </a:r>
            <a:r>
              <a:rPr kumimoji="0" lang="ja-JP" altLang="en-US"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での比較</a:t>
            </a:r>
            <a:endParaRPr kumimoji="0" lang="ja-JP" altLang="en-US" sz="2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21409118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z="2000" dirty="0" smtClean="0"/>
              <a:t>ツールとの住み分け</a:t>
            </a:r>
            <a:endParaRPr kumimoji="1" lang="ja-JP" altLang="en-US" sz="2000" dirty="0"/>
          </a:p>
        </p:txBody>
      </p:sp>
      <p:sp>
        <p:nvSpPr>
          <p:cNvPr id="3" name="コンテンツ プレースホルダー 2"/>
          <p:cNvSpPr>
            <a:spLocks noGrp="1"/>
          </p:cNvSpPr>
          <p:nvPr>
            <p:ph idx="1"/>
          </p:nvPr>
        </p:nvSpPr>
        <p:spPr/>
        <p:txBody>
          <a:bodyPr/>
          <a:lstStyle/>
          <a:p>
            <a:r>
              <a:rPr kumimoji="1" lang="ja-JP" altLang="en-US" sz="2000" dirty="0" smtClean="0">
                <a:solidFill>
                  <a:srgbClr val="FF0000"/>
                </a:solidFill>
              </a:rPr>
              <a:t>外部ツールで安く、簡単にやれるならそれで十分</a:t>
            </a:r>
            <a:endParaRPr kumimoji="1" lang="en-US" altLang="ja-JP" sz="2000" dirty="0" smtClean="0"/>
          </a:p>
          <a:p>
            <a:pPr marL="457200" lvl="1" indent="0">
              <a:buNone/>
            </a:pPr>
            <a:r>
              <a:rPr lang="ja-JP" altLang="en-US" sz="2000" dirty="0" smtClean="0"/>
              <a:t>→ないならスクラッチ</a:t>
            </a:r>
            <a:endParaRPr lang="en-US" altLang="ja-JP" sz="2000" dirty="0" smtClean="0"/>
          </a:p>
          <a:p>
            <a:pPr marL="457200" lvl="1" indent="0">
              <a:buNone/>
            </a:pPr>
            <a:endParaRPr lang="en-US" altLang="ja-JP" sz="2000" dirty="0"/>
          </a:p>
          <a:p>
            <a:pPr marL="457200" lvl="1" indent="0">
              <a:buNone/>
            </a:pPr>
            <a:endParaRPr lang="en-US" altLang="ja-JP" sz="2000" dirty="0" smtClean="0"/>
          </a:p>
          <a:p>
            <a:pPr marL="457200" lvl="1" indent="0">
              <a:buNone/>
            </a:pPr>
            <a:endParaRPr lang="en-US" altLang="ja-JP" sz="2000" dirty="0"/>
          </a:p>
          <a:p>
            <a:pPr marL="457200" lvl="1" indent="0">
              <a:buNone/>
            </a:pPr>
            <a:endParaRPr lang="en-US" altLang="ja-JP" sz="2000" dirty="0" smtClean="0"/>
          </a:p>
          <a:p>
            <a:pPr marL="457200" lvl="1" indent="0">
              <a:buNone/>
            </a:pPr>
            <a:endParaRPr lang="en-US" altLang="ja-JP" sz="2000" dirty="0"/>
          </a:p>
          <a:p>
            <a:pPr marL="457200" lvl="1" indent="0">
              <a:buNone/>
            </a:pPr>
            <a:endParaRPr lang="en-US" altLang="ja-JP" sz="2000" dirty="0" smtClean="0"/>
          </a:p>
          <a:p>
            <a:pPr marL="457200" lvl="1" indent="0">
              <a:buNone/>
            </a:pPr>
            <a:endParaRPr lang="en-US" altLang="ja-JP" sz="2400" dirty="0" smtClean="0"/>
          </a:p>
          <a:p>
            <a:pPr lvl="1"/>
            <a:r>
              <a:rPr lang="ja-JP" altLang="en-US" sz="2400" dirty="0" smtClean="0"/>
              <a:t>ツールは</a:t>
            </a:r>
            <a:r>
              <a:rPr lang="en-US" altLang="ja-JP" sz="2400" dirty="0" smtClean="0"/>
              <a:t>web</a:t>
            </a:r>
            <a:r>
              <a:rPr lang="ja-JP" altLang="en-US" sz="2400" dirty="0" smtClean="0"/>
              <a:t>サイトの分析を目的として作られている</a:t>
            </a:r>
            <a:endParaRPr lang="en-US" altLang="ja-JP" sz="2400" dirty="0" smtClean="0"/>
          </a:p>
          <a:p>
            <a:pPr lvl="1"/>
            <a:r>
              <a:rPr lang="ja-JP" altLang="en-US" sz="2400" dirty="0" smtClean="0"/>
              <a:t>アルゴリズムの</a:t>
            </a:r>
            <a:r>
              <a:rPr lang="en-US" altLang="ja-JP" sz="2400" dirty="0" smtClean="0"/>
              <a:t>bandit</a:t>
            </a:r>
            <a:r>
              <a:rPr lang="ja-JP" altLang="en-US" sz="2400" dirty="0" smtClean="0"/>
              <a:t>は当然</a:t>
            </a:r>
            <a:r>
              <a:rPr lang="en-US" altLang="ja-JP" sz="2400" dirty="0" smtClean="0"/>
              <a:t>,</a:t>
            </a:r>
            <a:r>
              <a:rPr lang="ja-JP" altLang="en-US" sz="2400" dirty="0" smtClean="0"/>
              <a:t>特徴量</a:t>
            </a:r>
            <a:r>
              <a:rPr lang="ja-JP" altLang="en-US" sz="2400" dirty="0" smtClean="0"/>
              <a:t>を多く必要とするもの</a:t>
            </a:r>
            <a:r>
              <a:rPr lang="en-US" altLang="ja-JP" sz="2400" dirty="0" smtClean="0"/>
              <a:t>(</a:t>
            </a:r>
            <a:r>
              <a:rPr lang="ja-JP" altLang="en-US" sz="2400" dirty="0" smtClean="0"/>
              <a:t>パーソナライズド</a:t>
            </a:r>
            <a:r>
              <a:rPr lang="en-US" altLang="ja-JP" sz="2400" dirty="0" smtClean="0"/>
              <a:t>)</a:t>
            </a:r>
            <a:r>
              <a:rPr lang="ja-JP" altLang="en-US" sz="2400" dirty="0"/>
              <a:t>だと現在ツール</a:t>
            </a:r>
            <a:r>
              <a:rPr lang="ja-JP" altLang="en-US" sz="2400" dirty="0" smtClean="0"/>
              <a:t>非対応</a:t>
            </a:r>
            <a:endParaRPr lang="en-US" altLang="ja-JP" sz="2400" dirty="0" smtClean="0"/>
          </a:p>
          <a:p>
            <a:pPr marL="457200" lvl="1" indent="0">
              <a:buNone/>
            </a:pPr>
            <a:endParaRPr lang="en-US" altLang="ja-JP" sz="2000" dirty="0" smtClean="0"/>
          </a:p>
          <a:p>
            <a:pPr marL="457200" lvl="1" indent="0">
              <a:buNone/>
            </a:pPr>
            <a:endParaRPr lang="en-US" altLang="ja-JP" sz="2000" dirty="0"/>
          </a:p>
          <a:p>
            <a:pPr marL="457200" lvl="1" indent="0">
              <a:buNone/>
            </a:pPr>
            <a:endParaRPr lang="en-US" altLang="ja-JP" sz="2000"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15</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pic>
        <p:nvPicPr>
          <p:cNvPr id="6" name="図 5"/>
          <p:cNvPicPr>
            <a:picLocks noChangeAspect="1"/>
          </p:cNvPicPr>
          <p:nvPr/>
        </p:nvPicPr>
        <p:blipFill>
          <a:blip r:embed="rId2"/>
          <a:stretch>
            <a:fillRect/>
          </a:stretch>
        </p:blipFill>
        <p:spPr>
          <a:xfrm>
            <a:off x="1517650" y="2225216"/>
            <a:ext cx="6108700" cy="1536700"/>
          </a:xfrm>
          <a:prstGeom prst="rect">
            <a:avLst/>
          </a:prstGeom>
        </p:spPr>
      </p:pic>
      <p:sp>
        <p:nvSpPr>
          <p:cNvPr id="13" name="角丸四角形 12"/>
          <p:cNvSpPr/>
          <p:nvPr/>
        </p:nvSpPr>
        <p:spPr bwMode="auto">
          <a:xfrm>
            <a:off x="1517650" y="2703515"/>
            <a:ext cx="6108700" cy="806033"/>
          </a:xfrm>
          <a:prstGeom prst="roundRect">
            <a:avLst/>
          </a:prstGeom>
          <a:noFill/>
          <a:ln w="41275"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17" name="角丸四角形 16"/>
          <p:cNvSpPr/>
          <p:nvPr/>
        </p:nvSpPr>
        <p:spPr bwMode="auto">
          <a:xfrm>
            <a:off x="1366131" y="1850666"/>
            <a:ext cx="5307624" cy="428352"/>
          </a:xfrm>
          <a:prstGeom prst="roundRect">
            <a:avLst/>
          </a:prstGeom>
          <a:noFill/>
          <a:ln w="4127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・できる</a:t>
            </a:r>
            <a:r>
              <a:rPr kumimoji="0" lang="en-US" altLang="ja-JP"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a:t>
            </a:r>
            <a:r>
              <a:rPr kumimoji="0" lang="ja-JP" altLang="en-US" sz="2000" b="0" i="0" u="none" strike="noStrike" cap="none" normalizeH="0" baseline="0" dirty="0" smtClean="0">
                <a:ln>
                  <a:noFill/>
                </a:ln>
                <a:solidFill>
                  <a:srgbClr val="000000"/>
                </a:solidFill>
                <a:effectLst/>
                <a:latin typeface="Arial" charset="0"/>
                <a:ea typeface="ヒラギノ角ゴ Pro W3" charset="0"/>
                <a:cs typeface="ヒラギノ角ゴ Pro W3" charset="0"/>
              </a:rPr>
              <a:t>できないことでの比較</a:t>
            </a:r>
            <a:endParaRPr kumimoji="0" lang="ja-JP" altLang="en-US" sz="2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12424138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2000" dirty="0" smtClean="0"/>
              <a:t>レコメとの共存</a:t>
            </a:r>
            <a:endParaRPr kumimoji="1" lang="ja-JP" altLang="en-US" sz="2000" dirty="0">
              <a:solidFill>
                <a:srgbClr val="FF0000"/>
              </a:solidFill>
            </a:endParaRPr>
          </a:p>
        </p:txBody>
      </p:sp>
      <p:sp>
        <p:nvSpPr>
          <p:cNvPr id="3" name="コンテンツ プレースホルダー 2"/>
          <p:cNvSpPr>
            <a:spLocks noGrp="1"/>
          </p:cNvSpPr>
          <p:nvPr>
            <p:ph idx="1"/>
          </p:nvPr>
        </p:nvSpPr>
        <p:spPr/>
        <p:txBody>
          <a:bodyPr/>
          <a:lstStyle/>
          <a:p>
            <a:r>
              <a:rPr kumimoji="1" lang="ja-JP" altLang="en-US" sz="2000" dirty="0" smtClean="0"/>
              <a:t>変数が十分にあればレコメの方がいい</a:t>
            </a:r>
            <a:endParaRPr kumimoji="1" lang="en-US" altLang="ja-JP" sz="2000" dirty="0" smtClean="0"/>
          </a:p>
          <a:p>
            <a:r>
              <a:rPr lang="ja-JP" altLang="en-US" sz="2000" dirty="0" smtClean="0"/>
              <a:t>一方、</a:t>
            </a:r>
            <a:r>
              <a:rPr lang="ja-JP" altLang="en-US" sz="2000" dirty="0" smtClean="0">
                <a:solidFill>
                  <a:srgbClr val="FF0000"/>
                </a:solidFill>
              </a:rPr>
              <a:t>「十分」であるラインを事前に設定することは非常に難しい</a:t>
            </a:r>
            <a:endParaRPr lang="en-US" altLang="ja-JP" sz="2000" dirty="0" smtClean="0">
              <a:solidFill>
                <a:srgbClr val="FF0000"/>
              </a:solidFill>
            </a:endParaRPr>
          </a:p>
          <a:p>
            <a:pPr marL="0" indent="0">
              <a:buNone/>
            </a:pPr>
            <a:r>
              <a:rPr kumimoji="1" lang="ja-JP" altLang="en-US" sz="2000" dirty="0" smtClean="0"/>
              <a:t>　→</a:t>
            </a:r>
            <a:r>
              <a:rPr kumimoji="1" lang="ja-JP" altLang="en-US" sz="2000" dirty="0" smtClean="0">
                <a:solidFill>
                  <a:srgbClr val="FF0000"/>
                </a:solidFill>
              </a:rPr>
              <a:t>レコメと</a:t>
            </a:r>
            <a:r>
              <a:rPr kumimoji="1" lang="en-US" altLang="ja-JP" sz="2000" dirty="0" smtClean="0">
                <a:solidFill>
                  <a:srgbClr val="FF0000"/>
                </a:solidFill>
              </a:rPr>
              <a:t>personalized bandit</a:t>
            </a:r>
            <a:r>
              <a:rPr kumimoji="1" lang="ja-JP" altLang="en-US" sz="2000" dirty="0" smtClean="0">
                <a:solidFill>
                  <a:srgbClr val="FF0000"/>
                </a:solidFill>
              </a:rPr>
              <a:t>の２段構えで対応</a:t>
            </a:r>
            <a:endParaRPr kumimoji="1" lang="en-US" altLang="ja-JP" sz="2000" dirty="0" smtClean="0">
              <a:solidFill>
                <a:srgbClr val="FF0000"/>
              </a:solidFill>
            </a:endParaRPr>
          </a:p>
          <a:p>
            <a:pPr marL="0" indent="0">
              <a:buNone/>
            </a:pPr>
            <a:r>
              <a:rPr lang="ja-JP" altLang="en-US" sz="2000" dirty="0" smtClean="0"/>
              <a:t>　　→</a:t>
            </a:r>
            <a:r>
              <a:rPr lang="ja-JP" altLang="en-US" sz="2000" dirty="0" smtClean="0">
                <a:solidFill>
                  <a:srgbClr val="FF0000"/>
                </a:solidFill>
              </a:rPr>
              <a:t>上記２段構えを、さらに</a:t>
            </a:r>
            <a:r>
              <a:rPr lang="en-US" altLang="ja-JP" sz="2000" dirty="0" smtClean="0">
                <a:solidFill>
                  <a:srgbClr val="FF0000"/>
                </a:solidFill>
              </a:rPr>
              <a:t>bandit</a:t>
            </a:r>
            <a:r>
              <a:rPr lang="ja-JP" altLang="en-US" sz="2000" dirty="0" smtClean="0">
                <a:solidFill>
                  <a:srgbClr val="FF0000"/>
                </a:solidFill>
              </a:rPr>
              <a:t>で選択させる</a:t>
            </a:r>
            <a:endParaRPr lang="en-US" altLang="ja-JP" sz="2000" dirty="0" smtClean="0">
              <a:solidFill>
                <a:srgbClr val="FF0000"/>
              </a:solidFill>
            </a:endParaRPr>
          </a:p>
          <a:p>
            <a:pPr marL="0" indent="0">
              <a:buNone/>
            </a:pP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a:p>
            <a:r>
              <a:rPr kumimoji="1" lang="ja-JP" altLang="en-US" sz="2000" dirty="0" smtClean="0"/>
              <a:t>メリット：人間が利用アルゴリズムの線引きをしなくとも、最適</a:t>
            </a:r>
            <a:r>
              <a:rPr kumimoji="1" lang="en-US" altLang="ja-JP" sz="2000" dirty="0" smtClean="0"/>
              <a:t>CVR</a:t>
            </a:r>
            <a:r>
              <a:rPr kumimoji="1" lang="ja-JP" altLang="en-US" sz="2000" dirty="0" smtClean="0"/>
              <a:t>を目指せる</a:t>
            </a:r>
            <a:endParaRPr kumimoji="1" lang="en-US" altLang="ja-JP" sz="2000" dirty="0" smtClean="0"/>
          </a:p>
          <a:p>
            <a:r>
              <a:rPr kumimoji="1" lang="ja-JP" altLang="en-US" sz="2000" dirty="0" smtClean="0"/>
              <a:t>デメリット：実装の複雑化、探索の長時間化</a:t>
            </a:r>
            <a:r>
              <a:rPr kumimoji="1" lang="en-US" altLang="ja-JP" sz="2000" dirty="0" smtClean="0"/>
              <a:t>(bandit</a:t>
            </a:r>
            <a:r>
              <a:rPr lang="ja-JP" altLang="en-US" sz="2000" dirty="0" smtClean="0"/>
              <a:t>用に２重で</a:t>
            </a:r>
            <a:r>
              <a:rPr kumimoji="1" lang="ja-JP" altLang="en-US" sz="2000" dirty="0" smtClean="0"/>
              <a:t>探索期間を設ける必要があるため</a:t>
            </a:r>
            <a:r>
              <a:rPr kumimoji="1" lang="en-US" altLang="ja-JP" sz="2000" dirty="0" smtClean="0"/>
              <a:t>)</a:t>
            </a:r>
            <a:endParaRPr kumimoji="1" lang="ja-JP" altLang="en-US" sz="2000" dirty="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16</a:t>
            </a:fld>
            <a:endParaRPr lang="en-US" altLang="ja-JP"/>
          </a:p>
        </p:txBody>
      </p:sp>
      <p:sp>
        <p:nvSpPr>
          <p:cNvPr id="5" name="フッター プレースホルダー 4"/>
          <p:cNvSpPr>
            <a:spLocks noGrp="1"/>
          </p:cNvSpPr>
          <p:nvPr>
            <p:ph type="ftr" sz="quarter" idx="11"/>
          </p:nvPr>
        </p:nvSpPr>
        <p:spPr/>
        <p:txBody>
          <a:body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sp>
        <p:nvSpPr>
          <p:cNvPr id="6" name="角丸四角形 5"/>
          <p:cNvSpPr/>
          <p:nvPr/>
        </p:nvSpPr>
        <p:spPr bwMode="auto">
          <a:xfrm>
            <a:off x="3510768" y="2693575"/>
            <a:ext cx="2204231"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通常</a:t>
            </a: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bandit</a:t>
            </a:r>
          </a:p>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dirty="0" smtClean="0">
                <a:solidFill>
                  <a:srgbClr val="000000"/>
                </a:solidFill>
                <a:latin typeface="Arial" charset="0"/>
                <a:ea typeface="ヒラギノ角ゴ Pro W3" charset="0"/>
                <a:cs typeface="ヒラギノ角ゴ Pro W3" charset="0"/>
              </a:rPr>
              <a:t>※</a:t>
            </a:r>
            <a:r>
              <a:rPr kumimoji="0" lang="ja-JP" altLang="en-US" dirty="0" smtClean="0">
                <a:solidFill>
                  <a:srgbClr val="000000"/>
                </a:solidFill>
                <a:latin typeface="Arial" charset="0"/>
                <a:ea typeface="ヒラギノ角ゴ Pro W3" charset="0"/>
                <a:cs typeface="ヒラギノ角ゴ Pro W3" charset="0"/>
              </a:rPr>
              <a:t>最適腕選択</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7" name="角丸四角形 6"/>
          <p:cNvSpPr/>
          <p:nvPr/>
        </p:nvSpPr>
        <p:spPr bwMode="auto">
          <a:xfrm>
            <a:off x="2007407" y="4217575"/>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Personalized bandit</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8" name="角丸四角形 7"/>
          <p:cNvSpPr/>
          <p:nvPr/>
        </p:nvSpPr>
        <p:spPr bwMode="auto">
          <a:xfrm>
            <a:off x="5059761" y="4217574"/>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レコメ</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10" name="カギ線コネクタ 9"/>
          <p:cNvCxnSpPr>
            <a:stCxn id="6" idx="2"/>
            <a:endCxn id="7" idx="0"/>
          </p:cNvCxnSpPr>
          <p:nvPr/>
        </p:nvCxnSpPr>
        <p:spPr bwMode="auto">
          <a:xfrm rot="5400000">
            <a:off x="3471080" y="3075770"/>
            <a:ext cx="720313" cy="1563296"/>
          </a:xfrm>
          <a:prstGeom prst="bentConnector3">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1" name="カギ線コネクタ 10"/>
          <p:cNvCxnSpPr>
            <a:stCxn id="6" idx="2"/>
            <a:endCxn id="8" idx="0"/>
          </p:cNvCxnSpPr>
          <p:nvPr/>
        </p:nvCxnSpPr>
        <p:spPr bwMode="auto">
          <a:xfrm rot="16200000" flipH="1">
            <a:off x="4997257" y="3112889"/>
            <a:ext cx="720312" cy="1489058"/>
          </a:xfrm>
          <a:prstGeom prst="bentConnector3">
            <a:avLst>
              <a:gd name="adj1" fmla="val 50000"/>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14503408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使い分け実施時の動作イメージ</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ja-JP" altLang="en-US" sz="2400" dirty="0" smtClean="0"/>
              <a:t>①当初大部分のトラフィック</a:t>
            </a:r>
            <a:r>
              <a:rPr lang="en-US" altLang="ja-JP" sz="2400" dirty="0" smtClean="0"/>
              <a:t>(</a:t>
            </a:r>
            <a:r>
              <a:rPr lang="ja-JP" altLang="en-US" sz="2400" dirty="0" smtClean="0"/>
              <a:t>例</a:t>
            </a:r>
            <a:r>
              <a:rPr lang="en-US" altLang="ja-JP" sz="2400" dirty="0"/>
              <a:t>/</a:t>
            </a:r>
            <a:r>
              <a:rPr lang="en-US" altLang="ja-JP" sz="2400" dirty="0" smtClean="0"/>
              <a:t>9:1</a:t>
            </a:r>
            <a:r>
              <a:rPr lang="ja-JP" altLang="en-US" sz="2400" dirty="0" smtClean="0"/>
              <a:t>程度</a:t>
            </a:r>
            <a:r>
              <a:rPr lang="en-US" altLang="ja-JP" sz="2400" dirty="0" smtClean="0"/>
              <a:t>)</a:t>
            </a:r>
            <a:r>
              <a:rPr lang="ja-JP" altLang="en-US" sz="2400" dirty="0" smtClean="0"/>
              <a:t>を</a:t>
            </a:r>
            <a:r>
              <a:rPr lang="en-US" altLang="ja-JP" sz="2400" dirty="0" smtClean="0"/>
              <a:t>bandit</a:t>
            </a:r>
            <a:r>
              <a:rPr lang="ja-JP" altLang="en-US" sz="2400" dirty="0" smtClean="0"/>
              <a:t>に流す</a:t>
            </a:r>
            <a:endParaRPr lang="en-US" altLang="ja-JP" sz="2400" dirty="0"/>
          </a:p>
          <a:p>
            <a:pPr marL="0" indent="0">
              <a:buNone/>
            </a:pPr>
            <a:r>
              <a:rPr lang="en-US" altLang="ja-JP" sz="2400" dirty="0"/>
              <a:t> </a:t>
            </a:r>
            <a:r>
              <a:rPr lang="en-US" altLang="ja-JP" sz="2000" dirty="0"/>
              <a:t>※</a:t>
            </a:r>
            <a:r>
              <a:rPr lang="ja-JP" altLang="en-US" sz="2000" dirty="0"/>
              <a:t>最初から平等な条件</a:t>
            </a:r>
            <a:r>
              <a:rPr lang="ja-JP" altLang="en-US" sz="2000" dirty="0" smtClean="0"/>
              <a:t>で勝負すると当然</a:t>
            </a:r>
            <a:r>
              <a:rPr lang="en-US" altLang="ja-JP" sz="2000" dirty="0"/>
              <a:t>bandit</a:t>
            </a:r>
            <a:r>
              <a:rPr lang="ja-JP" altLang="en-US" sz="2000" dirty="0"/>
              <a:t>が負けることになるので、探索期間の間</a:t>
            </a:r>
            <a:r>
              <a:rPr lang="ja-JP" altLang="en-US" sz="2000" dirty="0" smtClean="0"/>
              <a:t>はトラフィック観点で</a:t>
            </a:r>
            <a:r>
              <a:rPr lang="en-US" altLang="ja-JP" sz="2000" dirty="0" smtClean="0"/>
              <a:t>bandit</a:t>
            </a:r>
            <a:r>
              <a:rPr lang="ja-JP" altLang="en-US" sz="2000" dirty="0" smtClean="0"/>
              <a:t>を優遇</a:t>
            </a:r>
            <a:endParaRPr lang="en-US" altLang="ja-JP" sz="2000" dirty="0" smtClean="0"/>
          </a:p>
          <a:p>
            <a:pPr marL="0" indent="0">
              <a:buNone/>
            </a:pP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17</a:t>
            </a:fld>
            <a:endParaRPr lang="en-US" altLang="ja-JP"/>
          </a:p>
        </p:txBody>
      </p:sp>
      <p:sp>
        <p:nvSpPr>
          <p:cNvPr id="5" name="フッター プレースホルダー 4"/>
          <p:cNvSpPr>
            <a:spLocks noGrp="1"/>
          </p:cNvSpPr>
          <p:nvPr>
            <p:ph type="ftr" sz="quarter" idx="11"/>
          </p:nvPr>
        </p:nvSpPr>
        <p:spPr/>
        <p:txBody>
          <a:body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sp>
        <p:nvSpPr>
          <p:cNvPr id="6" name="角丸四角形 5"/>
          <p:cNvSpPr/>
          <p:nvPr/>
        </p:nvSpPr>
        <p:spPr bwMode="auto">
          <a:xfrm>
            <a:off x="3510768" y="2693575"/>
            <a:ext cx="2204231"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通常</a:t>
            </a: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bandit</a:t>
            </a:r>
          </a:p>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dirty="0" smtClean="0">
                <a:solidFill>
                  <a:srgbClr val="000000"/>
                </a:solidFill>
                <a:latin typeface="Arial" charset="0"/>
                <a:ea typeface="ヒラギノ角ゴ Pro W3" charset="0"/>
                <a:cs typeface="ヒラギノ角ゴ Pro W3" charset="0"/>
              </a:rPr>
              <a:t>※</a:t>
            </a:r>
            <a:r>
              <a:rPr kumimoji="0" lang="ja-JP" altLang="en-US" dirty="0" smtClean="0">
                <a:solidFill>
                  <a:srgbClr val="000000"/>
                </a:solidFill>
                <a:latin typeface="Arial" charset="0"/>
                <a:ea typeface="ヒラギノ角ゴ Pro W3" charset="0"/>
                <a:cs typeface="ヒラギノ角ゴ Pro W3" charset="0"/>
              </a:rPr>
              <a:t>最適腕選択</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7" name="角丸四角形 6"/>
          <p:cNvSpPr/>
          <p:nvPr/>
        </p:nvSpPr>
        <p:spPr bwMode="auto">
          <a:xfrm>
            <a:off x="2007407" y="4217575"/>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Personalized bandit</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8" name="角丸四角形 7"/>
          <p:cNvSpPr/>
          <p:nvPr/>
        </p:nvSpPr>
        <p:spPr bwMode="auto">
          <a:xfrm>
            <a:off x="5059761" y="4217574"/>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レコメ</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10" name="カギ線コネクタ 9"/>
          <p:cNvCxnSpPr>
            <a:stCxn id="6" idx="2"/>
            <a:endCxn id="7" idx="0"/>
          </p:cNvCxnSpPr>
          <p:nvPr/>
        </p:nvCxnSpPr>
        <p:spPr bwMode="auto">
          <a:xfrm rot="5400000">
            <a:off x="3471080" y="3075770"/>
            <a:ext cx="720313" cy="1563296"/>
          </a:xfrm>
          <a:prstGeom prst="bentConnector3">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1" name="カギ線コネクタ 10"/>
          <p:cNvCxnSpPr>
            <a:stCxn id="6" idx="2"/>
            <a:endCxn id="8" idx="0"/>
          </p:cNvCxnSpPr>
          <p:nvPr/>
        </p:nvCxnSpPr>
        <p:spPr bwMode="auto">
          <a:xfrm rot="16200000" flipH="1">
            <a:off x="4997257" y="3112889"/>
            <a:ext cx="720312" cy="1489058"/>
          </a:xfrm>
          <a:prstGeom prst="bentConnector3">
            <a:avLst>
              <a:gd name="adj1" fmla="val 50000"/>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 name="角丸四角形 11"/>
          <p:cNvSpPr/>
          <p:nvPr/>
        </p:nvSpPr>
        <p:spPr bwMode="auto">
          <a:xfrm>
            <a:off x="2668409" y="3413888"/>
            <a:ext cx="642538" cy="401844"/>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2400" b="0" i="0" u="none" strike="noStrike" cap="none" normalizeH="0" baseline="0" smtClean="0">
                <a:ln>
                  <a:noFill/>
                </a:ln>
                <a:solidFill>
                  <a:srgbClr val="FF0000"/>
                </a:solidFill>
                <a:effectLst/>
                <a:latin typeface="Arial" charset="0"/>
                <a:ea typeface="ヒラギノ角ゴ Pro W3" charset="0"/>
                <a:cs typeface="ヒラギノ角ゴ Pro W3" charset="0"/>
              </a:rPr>
              <a:t>9</a:t>
            </a:r>
            <a:endParaRPr kumimoji="0" lang="ja-JP" altLang="en-US" sz="2400" b="0" i="0" u="none" strike="noStrike" cap="none" normalizeH="0" baseline="0" dirty="0">
              <a:ln>
                <a:noFill/>
              </a:ln>
              <a:solidFill>
                <a:srgbClr val="FF0000"/>
              </a:solidFill>
              <a:effectLst/>
              <a:latin typeface="Arial" charset="0"/>
              <a:ea typeface="ヒラギノ角ゴ Pro W3" charset="0"/>
              <a:cs typeface="ヒラギノ角ゴ Pro W3" charset="0"/>
            </a:endParaRPr>
          </a:p>
        </p:txBody>
      </p:sp>
      <p:sp>
        <p:nvSpPr>
          <p:cNvPr id="13" name="角丸四角形 12"/>
          <p:cNvSpPr/>
          <p:nvPr/>
        </p:nvSpPr>
        <p:spPr bwMode="auto">
          <a:xfrm>
            <a:off x="5790216" y="3415751"/>
            <a:ext cx="642538" cy="401844"/>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dirty="0">
                <a:solidFill>
                  <a:srgbClr val="FF0000"/>
                </a:solidFill>
                <a:latin typeface="Arial" charset="0"/>
                <a:ea typeface="ヒラギノ角ゴ Pro W3" charset="0"/>
                <a:cs typeface="ヒラギノ角ゴ Pro W3" charset="0"/>
              </a:rPr>
              <a:t>1</a:t>
            </a:r>
            <a:endParaRPr kumimoji="0" lang="ja-JP" altLang="en-US" sz="2400" b="0" i="0" u="none" strike="noStrike" cap="none" normalizeH="0" baseline="0" dirty="0">
              <a:ln>
                <a:noFill/>
              </a:ln>
              <a:solidFill>
                <a:srgbClr val="FF0000"/>
              </a:solidFill>
              <a:effectLst/>
              <a:latin typeface="Arial" charset="0"/>
              <a:ea typeface="ヒラギノ角ゴ Pro W3" charset="0"/>
              <a:cs typeface="ヒラギノ角ゴ Pro W3" charset="0"/>
            </a:endParaRPr>
          </a:p>
        </p:txBody>
      </p:sp>
      <p:sp>
        <p:nvSpPr>
          <p:cNvPr id="14" name="角丸四角形 13"/>
          <p:cNvSpPr/>
          <p:nvPr/>
        </p:nvSpPr>
        <p:spPr bwMode="auto">
          <a:xfrm>
            <a:off x="177086" y="3392492"/>
            <a:ext cx="6788686" cy="588963"/>
          </a:xfrm>
          <a:prstGeom prst="roundRect">
            <a:avLst/>
          </a:prstGeom>
          <a:noFill/>
          <a:ln w="41275"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2000" b="0" i="0" u="none" strike="noStrike" cap="none" normalizeH="0" baseline="0" dirty="0" smtClean="0">
                <a:ln>
                  <a:noFill/>
                </a:ln>
                <a:solidFill>
                  <a:srgbClr val="FF0000"/>
                </a:solidFill>
                <a:effectLst/>
                <a:latin typeface="Arial" charset="0"/>
                <a:ea typeface="ヒラギノ角ゴ Pro W3" charset="0"/>
                <a:cs typeface="ヒラギノ角ゴ Pro W3" charset="0"/>
              </a:rPr>
              <a:t>流すトラフィック量</a:t>
            </a:r>
            <a:endParaRPr kumimoji="0" lang="ja-JP" altLang="en-US" sz="2000" b="0" i="0" u="none" strike="noStrike" cap="none" normalizeH="0" baseline="0" dirty="0">
              <a:ln>
                <a:noFill/>
              </a:ln>
              <a:solidFill>
                <a:srgbClr val="FF0000"/>
              </a:solidFill>
              <a:effectLst/>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19397935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使い分け実施時の動作イメージ</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ja-JP" altLang="en-US" sz="2400" dirty="0" smtClean="0"/>
              <a:t>②</a:t>
            </a:r>
            <a:r>
              <a:rPr lang="ja-JP" altLang="en-US" sz="2400" dirty="0" smtClean="0">
                <a:solidFill>
                  <a:srgbClr val="FF0000"/>
                </a:solidFill>
              </a:rPr>
              <a:t>逐次直近の平均報酬を計算、もしレコメを上回ったら</a:t>
            </a:r>
            <a:r>
              <a:rPr lang="ja-JP" altLang="en-US" sz="2400" dirty="0" smtClean="0"/>
              <a:t>その時点で報酬見合いの腕選択方式</a:t>
            </a:r>
            <a:r>
              <a:rPr lang="en-US" altLang="ja-JP" sz="2400" dirty="0" smtClean="0"/>
              <a:t> or bandit</a:t>
            </a:r>
            <a:r>
              <a:rPr lang="ja-JP" altLang="en-US" sz="2400" dirty="0" smtClean="0"/>
              <a:t>に切り替え</a:t>
            </a: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18</a:t>
            </a:fld>
            <a:endParaRPr lang="en-US" altLang="ja-JP"/>
          </a:p>
        </p:txBody>
      </p:sp>
      <p:sp>
        <p:nvSpPr>
          <p:cNvPr id="5" name="フッター プレースホルダー 4"/>
          <p:cNvSpPr>
            <a:spLocks noGrp="1"/>
          </p:cNvSpPr>
          <p:nvPr>
            <p:ph type="ftr" sz="quarter" idx="11"/>
          </p:nvPr>
        </p:nvSpPr>
        <p:spPr/>
        <p:txBody>
          <a:body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grpSp>
        <p:nvGrpSpPr>
          <p:cNvPr id="21" name="図形グループ 20"/>
          <p:cNvGrpSpPr/>
          <p:nvPr/>
        </p:nvGrpSpPr>
        <p:grpSpPr>
          <a:xfrm>
            <a:off x="3754023" y="3966750"/>
            <a:ext cx="5136716" cy="2327687"/>
            <a:chOff x="44051" y="4330082"/>
            <a:chExt cx="5136716" cy="2327687"/>
          </a:xfrm>
        </p:grpSpPr>
        <p:sp>
          <p:nvSpPr>
            <p:cNvPr id="6" name="角丸四角形 5"/>
            <p:cNvSpPr/>
            <p:nvPr/>
          </p:nvSpPr>
          <p:spPr bwMode="auto">
            <a:xfrm>
              <a:off x="1547412" y="4330082"/>
              <a:ext cx="2204231"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通常</a:t>
              </a: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bandit</a:t>
              </a:r>
            </a:p>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dirty="0" smtClean="0">
                  <a:solidFill>
                    <a:srgbClr val="000000"/>
                  </a:solidFill>
                  <a:latin typeface="Arial" charset="0"/>
                  <a:ea typeface="ヒラギノ角ゴ Pro W3" charset="0"/>
                  <a:cs typeface="ヒラギノ角ゴ Pro W3" charset="0"/>
                </a:rPr>
                <a:t>※</a:t>
              </a:r>
              <a:r>
                <a:rPr kumimoji="0" lang="ja-JP" altLang="en-US" dirty="0" smtClean="0">
                  <a:solidFill>
                    <a:srgbClr val="000000"/>
                  </a:solidFill>
                  <a:latin typeface="Arial" charset="0"/>
                  <a:ea typeface="ヒラギノ角ゴ Pro W3" charset="0"/>
                  <a:cs typeface="ヒラギノ角ゴ Pro W3" charset="0"/>
                </a:rPr>
                <a:t>最適腕選択</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7" name="角丸四角形 6"/>
            <p:cNvSpPr/>
            <p:nvPr/>
          </p:nvSpPr>
          <p:spPr bwMode="auto">
            <a:xfrm>
              <a:off x="44051" y="5854082"/>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Personalized bandit</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8" name="角丸四角形 7"/>
            <p:cNvSpPr/>
            <p:nvPr/>
          </p:nvSpPr>
          <p:spPr bwMode="auto">
            <a:xfrm>
              <a:off x="3096405" y="5854081"/>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レコメ</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10" name="カギ線コネクタ 9"/>
            <p:cNvCxnSpPr>
              <a:stCxn id="6" idx="2"/>
              <a:endCxn id="7" idx="0"/>
            </p:cNvCxnSpPr>
            <p:nvPr/>
          </p:nvCxnSpPr>
          <p:spPr bwMode="auto">
            <a:xfrm rot="5400000">
              <a:off x="1507724" y="4712277"/>
              <a:ext cx="720313" cy="1563296"/>
            </a:xfrm>
            <a:prstGeom prst="bentConnector3">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1" name="カギ線コネクタ 10"/>
            <p:cNvCxnSpPr>
              <a:stCxn id="6" idx="2"/>
              <a:endCxn id="8" idx="0"/>
            </p:cNvCxnSpPr>
            <p:nvPr/>
          </p:nvCxnSpPr>
          <p:spPr bwMode="auto">
            <a:xfrm rot="16200000" flipH="1">
              <a:off x="3033901" y="4749396"/>
              <a:ext cx="720312" cy="1489058"/>
            </a:xfrm>
            <a:prstGeom prst="bentConnector3">
              <a:avLst>
                <a:gd name="adj1" fmla="val 50000"/>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20" name="図形グループ 19"/>
          <p:cNvGrpSpPr/>
          <p:nvPr/>
        </p:nvGrpSpPr>
        <p:grpSpPr>
          <a:xfrm>
            <a:off x="125575" y="1488853"/>
            <a:ext cx="4013011" cy="3402996"/>
            <a:chOff x="4986304" y="1680172"/>
            <a:chExt cx="4013011" cy="3402996"/>
          </a:xfrm>
        </p:grpSpPr>
        <p:pic>
          <p:nvPicPr>
            <p:cNvPr id="14" name="コンテンツ プレースホルダー 24"/>
            <p:cNvPicPr>
              <a:picLocks noChangeAspect="1"/>
            </p:cNvPicPr>
            <p:nvPr/>
          </p:nvPicPr>
          <p:blipFill rotWithShape="1">
            <a:blip r:embed="rId2">
              <a:extLst>
                <a:ext uri="{28A0092B-C50C-407E-A947-70E740481C1C}">
                  <a14:useLocalDpi xmlns:a14="http://schemas.microsoft.com/office/drawing/2010/main" val="0"/>
                </a:ext>
              </a:extLst>
            </a:blip>
            <a:srcRect l="19424" t="42001" r="44666" b="13718"/>
            <a:stretch/>
          </p:blipFill>
          <p:spPr bwMode="auto">
            <a:xfrm>
              <a:off x="5355292" y="2235209"/>
              <a:ext cx="3644023" cy="23397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pic>
        <p:sp>
          <p:nvSpPr>
            <p:cNvPr id="15" name="角丸四角形 14"/>
            <p:cNvSpPr/>
            <p:nvPr/>
          </p:nvSpPr>
          <p:spPr bwMode="auto">
            <a:xfrm>
              <a:off x="5091765" y="1680172"/>
              <a:ext cx="2760008" cy="803687"/>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直近報酬の推移例</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16" name="角丸四角形 15"/>
            <p:cNvSpPr/>
            <p:nvPr/>
          </p:nvSpPr>
          <p:spPr bwMode="auto">
            <a:xfrm>
              <a:off x="4986304" y="4279481"/>
              <a:ext cx="3325836" cy="803687"/>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青</a:t>
              </a: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:bandit</a:t>
              </a:r>
              <a:r>
                <a:rPr kumimoji="0" lang="en-US" altLang="ja-JP" sz="2400" b="0" i="0" u="none" strike="noStrike" cap="none" normalizeH="0" dirty="0" smtClean="0">
                  <a:ln>
                    <a:noFill/>
                  </a:ln>
                  <a:solidFill>
                    <a:srgbClr val="000000"/>
                  </a:solidFill>
                  <a:effectLst/>
                  <a:latin typeface="Arial" charset="0"/>
                  <a:ea typeface="ヒラギノ角ゴ Pro W3" charset="0"/>
                  <a:cs typeface="ヒラギノ角ゴ Pro W3" charset="0"/>
                </a:rPr>
                <a:t> </a:t>
              </a:r>
              <a:r>
                <a:rPr kumimoji="0" lang="ja-JP" altLang="en-US" sz="2400" b="0" i="0" u="none" strike="noStrike" cap="none" normalizeH="0" dirty="0" smtClean="0">
                  <a:ln>
                    <a:noFill/>
                  </a:ln>
                  <a:solidFill>
                    <a:srgbClr val="000000"/>
                  </a:solidFill>
                  <a:effectLst/>
                  <a:latin typeface="Arial" charset="0"/>
                  <a:ea typeface="ヒラギノ角ゴ Pro W3" charset="0"/>
                  <a:cs typeface="ヒラギノ角ゴ Pro W3" charset="0"/>
                </a:rPr>
                <a:t>赤</a:t>
              </a:r>
              <a:r>
                <a:rPr kumimoji="0" lang="en-US" altLang="ja-JP" sz="2400" b="0" i="0" u="none" strike="noStrike" cap="none" normalizeH="0" dirty="0" smtClean="0">
                  <a:ln>
                    <a:noFill/>
                  </a:ln>
                  <a:solidFill>
                    <a:srgbClr val="000000"/>
                  </a:solidFill>
                  <a:effectLst/>
                  <a:latin typeface="Arial" charset="0"/>
                  <a:ea typeface="ヒラギノ角ゴ Pro W3" charset="0"/>
                  <a:cs typeface="ヒラギノ角ゴ Pro W3" charset="0"/>
                </a:rPr>
                <a:t>:</a:t>
              </a:r>
              <a:r>
                <a:rPr kumimoji="0" lang="ja-JP" altLang="en-US" sz="2400" b="0" i="0" u="none" strike="noStrike" cap="none" normalizeH="0" dirty="0" smtClean="0">
                  <a:ln>
                    <a:noFill/>
                  </a:ln>
                  <a:solidFill>
                    <a:srgbClr val="000000"/>
                  </a:solidFill>
                  <a:effectLst/>
                  <a:latin typeface="Arial" charset="0"/>
                  <a:ea typeface="ヒラギノ角ゴ Pro W3" charset="0"/>
                  <a:cs typeface="ヒラギノ角ゴ Pro W3" charset="0"/>
                </a:rPr>
                <a:t>レコメ</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17" name="直線コネクタ 16"/>
            <p:cNvCxnSpPr/>
            <p:nvPr/>
          </p:nvCxnSpPr>
          <p:spPr bwMode="auto">
            <a:xfrm flipV="1">
              <a:off x="5340340" y="2757488"/>
              <a:ext cx="3563948" cy="6359"/>
            </a:xfrm>
            <a:prstGeom prst="line">
              <a:avLst/>
            </a:prstGeom>
            <a:solidFill>
              <a:schemeClr val="accent1"/>
            </a:solid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9" name="角丸四角形吹き出し 18"/>
            <p:cNvSpPr/>
            <p:nvPr/>
          </p:nvSpPr>
          <p:spPr bwMode="auto">
            <a:xfrm>
              <a:off x="6115050" y="3214688"/>
              <a:ext cx="2197090" cy="757237"/>
            </a:xfrm>
            <a:prstGeom prst="wedgeRoundRectCallout">
              <a:avLst>
                <a:gd name="adj1" fmla="val -42943"/>
                <a:gd name="adj2" fmla="val -107311"/>
                <a:gd name="adj3" fmla="val 16667"/>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報酬逆転時点で選択方式を変更</a:t>
              </a:r>
              <a:endParaRPr kumimoji="0" lang="ja-JP" altLang="en-US" sz="18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grpSp>
      <p:cxnSp>
        <p:nvCxnSpPr>
          <p:cNvPr id="23" name="カギ線コネクタ 22"/>
          <p:cNvCxnSpPr>
            <a:stCxn id="14" idx="3"/>
            <a:endCxn id="6" idx="0"/>
          </p:cNvCxnSpPr>
          <p:nvPr/>
        </p:nvCxnSpPr>
        <p:spPr bwMode="auto">
          <a:xfrm>
            <a:off x="4138586" y="3213768"/>
            <a:ext cx="2220914" cy="752982"/>
          </a:xfrm>
          <a:prstGeom prst="bentConnector2">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4" name="角丸四角形 23"/>
          <p:cNvSpPr/>
          <p:nvPr/>
        </p:nvSpPr>
        <p:spPr bwMode="auto">
          <a:xfrm>
            <a:off x="4747598" y="5038080"/>
            <a:ext cx="3015235" cy="803687"/>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FF0000"/>
                </a:solidFill>
                <a:effectLst/>
                <a:latin typeface="Arial" charset="0"/>
                <a:ea typeface="ヒラギノ角ゴ Pro W3" charset="0"/>
                <a:cs typeface="ヒラギノ角ゴ Pro W3" charset="0"/>
              </a:rPr>
              <a:t>報酬見合いの選択率</a:t>
            </a:r>
            <a:endParaRPr kumimoji="0" lang="ja-JP" altLang="en-US" sz="2400" b="0" i="0" u="none" strike="noStrike" cap="none" normalizeH="0" baseline="0" dirty="0">
              <a:ln>
                <a:noFill/>
              </a:ln>
              <a:solidFill>
                <a:srgbClr val="FF0000"/>
              </a:solidFill>
              <a:effectLst/>
              <a:latin typeface="Arial" charset="0"/>
              <a:ea typeface="ヒラギノ角ゴ Pro W3" charset="0"/>
              <a:cs typeface="ヒラギノ角ゴ Pro W3" charset="0"/>
            </a:endParaRPr>
          </a:p>
        </p:txBody>
      </p:sp>
      <p:sp>
        <p:nvSpPr>
          <p:cNvPr id="22" name="角丸四角形 21"/>
          <p:cNvSpPr/>
          <p:nvPr/>
        </p:nvSpPr>
        <p:spPr bwMode="auto">
          <a:xfrm>
            <a:off x="5316761" y="2030793"/>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Personalized bandit</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25" name="カギ線コネクタ 24"/>
          <p:cNvCxnSpPr>
            <a:stCxn id="14" idx="3"/>
            <a:endCxn id="22" idx="2"/>
          </p:cNvCxnSpPr>
          <p:nvPr/>
        </p:nvCxnSpPr>
        <p:spPr bwMode="auto">
          <a:xfrm flipV="1">
            <a:off x="4138586" y="2834480"/>
            <a:ext cx="2220356" cy="379288"/>
          </a:xfrm>
          <a:prstGeom prst="bentConnector2">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角丸四角形 25"/>
          <p:cNvSpPr/>
          <p:nvPr/>
        </p:nvSpPr>
        <p:spPr bwMode="auto">
          <a:xfrm>
            <a:off x="6472400" y="2972157"/>
            <a:ext cx="573717" cy="604307"/>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altLang="ja-JP" sz="2400" b="0" i="0" u="none" strike="noStrike" cap="none" normalizeH="0" baseline="0" dirty="0" smtClean="0">
                <a:ln>
                  <a:noFill/>
                </a:ln>
                <a:effectLst/>
                <a:latin typeface="Arial" charset="0"/>
                <a:ea typeface="ヒラギノ角ゴ Pro W3" charset="0"/>
                <a:cs typeface="ヒラギノ角ゴ Pro W3" charset="0"/>
              </a:rPr>
              <a:t>or</a:t>
            </a:r>
            <a:endParaRPr kumimoji="0" lang="ja-JP" altLang="en-US" sz="2400" b="0" i="0" u="none" strike="noStrike" cap="none" normalizeH="0" baseline="0" dirty="0">
              <a:ln>
                <a:noFill/>
              </a:ln>
              <a:effectLst/>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11603951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使い分け実施時の動作イメージ</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ja-JP" altLang="en-US" sz="2400" dirty="0" smtClean="0"/>
              <a:t>③</a:t>
            </a:r>
            <a:r>
              <a:rPr lang="en-US" altLang="ja-JP" sz="2400" dirty="0" smtClean="0">
                <a:solidFill>
                  <a:srgbClr val="FF0000"/>
                </a:solidFill>
              </a:rPr>
              <a:t>bandit</a:t>
            </a:r>
            <a:r>
              <a:rPr lang="ja-JP" altLang="en-US" sz="2400" dirty="0" smtClean="0">
                <a:solidFill>
                  <a:srgbClr val="FF0000"/>
                </a:solidFill>
              </a:rPr>
              <a:t>の報酬の伸びが鈍化</a:t>
            </a:r>
            <a:r>
              <a:rPr lang="en-US" altLang="ja-JP" sz="2400" dirty="0">
                <a:solidFill>
                  <a:srgbClr val="FF0000"/>
                </a:solidFill>
              </a:rPr>
              <a:t>(=</a:t>
            </a:r>
            <a:r>
              <a:rPr lang="ja-JP" altLang="en-US" sz="2400" dirty="0">
                <a:solidFill>
                  <a:srgbClr val="FF0000"/>
                </a:solidFill>
              </a:rPr>
              <a:t>改善の見込み薄い</a:t>
            </a:r>
            <a:r>
              <a:rPr lang="en-US" altLang="ja-JP" sz="2400" dirty="0">
                <a:solidFill>
                  <a:srgbClr val="FF0000"/>
                </a:solidFill>
              </a:rPr>
              <a:t>)</a:t>
            </a:r>
            <a:r>
              <a:rPr lang="ja-JP" altLang="en-US" sz="2400" dirty="0" smtClean="0">
                <a:solidFill>
                  <a:srgbClr val="FF0000"/>
                </a:solidFill>
              </a:rPr>
              <a:t>してきたら</a:t>
            </a:r>
            <a:r>
              <a:rPr lang="ja-JP" altLang="en-US" sz="2400" dirty="0" smtClean="0"/>
              <a:t>、報酬見合いの選択率</a:t>
            </a:r>
            <a:r>
              <a:rPr lang="en-US" altLang="ja-JP" sz="2400" dirty="0" smtClean="0"/>
              <a:t> or </a:t>
            </a:r>
            <a:r>
              <a:rPr lang="ja-JP" altLang="en-US" sz="2400" dirty="0" smtClean="0"/>
              <a:t>レコメに移行</a:t>
            </a:r>
            <a:endParaRPr lang="en-US" altLang="ja-JP" sz="2400" dirty="0" smtClean="0"/>
          </a:p>
          <a:p>
            <a:pPr marL="0" indent="0">
              <a:buNone/>
            </a:pPr>
            <a:r>
              <a:rPr kumimoji="1" lang="en-US" altLang="ja-JP" sz="2000" dirty="0" smtClean="0"/>
              <a:t>※</a:t>
            </a:r>
            <a:r>
              <a:rPr kumimoji="1" lang="ja-JP" altLang="en-US" sz="2000" dirty="0" smtClean="0"/>
              <a:t>「伸びが鈍化」と判断するための定量的指標は要検討</a:t>
            </a: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a:p>
            <a:pPr marL="0" indent="0">
              <a:buNone/>
            </a:pPr>
            <a:endParaRPr kumimoji="1" lang="en-US" altLang="ja-JP" sz="2000" dirty="0"/>
          </a:p>
          <a:p>
            <a:pPr marL="0" indent="0">
              <a:buNone/>
            </a:pPr>
            <a:endParaRPr lang="en-US" altLang="ja-JP" sz="2000"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19</a:t>
            </a:fld>
            <a:endParaRPr lang="en-US" altLang="ja-JP"/>
          </a:p>
        </p:txBody>
      </p:sp>
      <p:sp>
        <p:nvSpPr>
          <p:cNvPr id="5" name="フッター プレースホルダー 4"/>
          <p:cNvSpPr>
            <a:spLocks noGrp="1"/>
          </p:cNvSpPr>
          <p:nvPr>
            <p:ph type="ftr" sz="quarter" idx="11"/>
          </p:nvPr>
        </p:nvSpPr>
        <p:spPr/>
        <p:txBody>
          <a:body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grpSp>
        <p:nvGrpSpPr>
          <p:cNvPr id="21" name="図形グループ 20"/>
          <p:cNvGrpSpPr/>
          <p:nvPr/>
        </p:nvGrpSpPr>
        <p:grpSpPr>
          <a:xfrm>
            <a:off x="3754023" y="3966750"/>
            <a:ext cx="5136716" cy="2327687"/>
            <a:chOff x="44051" y="4330082"/>
            <a:chExt cx="5136716" cy="2327687"/>
          </a:xfrm>
        </p:grpSpPr>
        <p:sp>
          <p:nvSpPr>
            <p:cNvPr id="6" name="角丸四角形 5"/>
            <p:cNvSpPr/>
            <p:nvPr/>
          </p:nvSpPr>
          <p:spPr bwMode="auto">
            <a:xfrm>
              <a:off x="1547412" y="4330082"/>
              <a:ext cx="2204231"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通常</a:t>
              </a: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bandit</a:t>
              </a:r>
            </a:p>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dirty="0" smtClean="0">
                  <a:solidFill>
                    <a:srgbClr val="000000"/>
                  </a:solidFill>
                  <a:latin typeface="Arial" charset="0"/>
                  <a:ea typeface="ヒラギノ角ゴ Pro W3" charset="0"/>
                  <a:cs typeface="ヒラギノ角ゴ Pro W3" charset="0"/>
                </a:rPr>
                <a:t>※</a:t>
              </a:r>
              <a:r>
                <a:rPr kumimoji="0" lang="ja-JP" altLang="en-US" dirty="0" smtClean="0">
                  <a:solidFill>
                    <a:srgbClr val="000000"/>
                  </a:solidFill>
                  <a:latin typeface="Arial" charset="0"/>
                  <a:ea typeface="ヒラギノ角ゴ Pro W3" charset="0"/>
                  <a:cs typeface="ヒラギノ角ゴ Pro W3" charset="0"/>
                </a:rPr>
                <a:t>最適腕選択</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7" name="角丸四角形 6"/>
            <p:cNvSpPr/>
            <p:nvPr/>
          </p:nvSpPr>
          <p:spPr bwMode="auto">
            <a:xfrm>
              <a:off x="44051" y="5854082"/>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Personalized bandit</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8" name="角丸四角形 7"/>
            <p:cNvSpPr/>
            <p:nvPr/>
          </p:nvSpPr>
          <p:spPr bwMode="auto">
            <a:xfrm>
              <a:off x="3096405" y="5854081"/>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レコメ</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10" name="カギ線コネクタ 9"/>
            <p:cNvCxnSpPr>
              <a:stCxn id="6" idx="2"/>
              <a:endCxn id="7" idx="0"/>
            </p:cNvCxnSpPr>
            <p:nvPr/>
          </p:nvCxnSpPr>
          <p:spPr bwMode="auto">
            <a:xfrm rot="5400000">
              <a:off x="1507724" y="4712277"/>
              <a:ext cx="720313" cy="1563296"/>
            </a:xfrm>
            <a:prstGeom prst="bentConnector3">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1" name="カギ線コネクタ 10"/>
            <p:cNvCxnSpPr>
              <a:stCxn id="6" idx="2"/>
              <a:endCxn id="8" idx="0"/>
            </p:cNvCxnSpPr>
            <p:nvPr/>
          </p:nvCxnSpPr>
          <p:spPr bwMode="auto">
            <a:xfrm rot="16200000" flipH="1">
              <a:off x="3033901" y="4749396"/>
              <a:ext cx="720312" cy="1489058"/>
            </a:xfrm>
            <a:prstGeom prst="bentConnector3">
              <a:avLst>
                <a:gd name="adj1" fmla="val 50000"/>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20" name="図形グループ 19"/>
          <p:cNvGrpSpPr/>
          <p:nvPr/>
        </p:nvGrpSpPr>
        <p:grpSpPr>
          <a:xfrm>
            <a:off x="125575" y="2088940"/>
            <a:ext cx="4013011" cy="3402996"/>
            <a:chOff x="4986304" y="1680172"/>
            <a:chExt cx="4013011" cy="3402996"/>
          </a:xfrm>
        </p:grpSpPr>
        <p:pic>
          <p:nvPicPr>
            <p:cNvPr id="14" name="コンテンツ プレースホルダー 24"/>
            <p:cNvPicPr>
              <a:picLocks noChangeAspect="1"/>
            </p:cNvPicPr>
            <p:nvPr/>
          </p:nvPicPr>
          <p:blipFill rotWithShape="1">
            <a:blip r:embed="rId2">
              <a:extLst>
                <a:ext uri="{28A0092B-C50C-407E-A947-70E740481C1C}">
                  <a14:useLocalDpi xmlns:a14="http://schemas.microsoft.com/office/drawing/2010/main" val="0"/>
                </a:ext>
              </a:extLst>
            </a:blip>
            <a:srcRect l="19424" t="42001" r="44666" b="13718"/>
            <a:stretch/>
          </p:blipFill>
          <p:spPr bwMode="auto">
            <a:xfrm>
              <a:off x="5355292" y="2206633"/>
              <a:ext cx="3644023" cy="23397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pic>
        <p:sp>
          <p:nvSpPr>
            <p:cNvPr id="15" name="角丸四角形 14"/>
            <p:cNvSpPr/>
            <p:nvPr/>
          </p:nvSpPr>
          <p:spPr bwMode="auto">
            <a:xfrm>
              <a:off x="5091765" y="1680172"/>
              <a:ext cx="2760008" cy="803687"/>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直近報酬の推移例</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16" name="角丸四角形 15"/>
            <p:cNvSpPr/>
            <p:nvPr/>
          </p:nvSpPr>
          <p:spPr bwMode="auto">
            <a:xfrm>
              <a:off x="4986304" y="4279481"/>
              <a:ext cx="3325836" cy="803687"/>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青</a:t>
              </a:r>
              <a:r>
                <a:rPr kumimoji="0" lang="en-US" altLang="ja-JP"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:bandit</a:t>
              </a:r>
              <a:r>
                <a:rPr kumimoji="0" lang="en-US" altLang="ja-JP" sz="2400" b="0" i="0" u="none" strike="noStrike" cap="none" normalizeH="0" dirty="0" smtClean="0">
                  <a:ln>
                    <a:noFill/>
                  </a:ln>
                  <a:solidFill>
                    <a:srgbClr val="000000"/>
                  </a:solidFill>
                  <a:effectLst/>
                  <a:latin typeface="Arial" charset="0"/>
                  <a:ea typeface="ヒラギノ角ゴ Pro W3" charset="0"/>
                  <a:cs typeface="ヒラギノ角ゴ Pro W3" charset="0"/>
                </a:rPr>
                <a:t> </a:t>
              </a:r>
              <a:r>
                <a:rPr kumimoji="0" lang="ja-JP" altLang="en-US" sz="2400" b="0" i="0" u="none" strike="noStrike" cap="none" normalizeH="0" dirty="0" smtClean="0">
                  <a:ln>
                    <a:noFill/>
                  </a:ln>
                  <a:solidFill>
                    <a:srgbClr val="000000"/>
                  </a:solidFill>
                  <a:effectLst/>
                  <a:latin typeface="Arial" charset="0"/>
                  <a:ea typeface="ヒラギノ角ゴ Pro W3" charset="0"/>
                  <a:cs typeface="ヒラギノ角ゴ Pro W3" charset="0"/>
                </a:rPr>
                <a:t>赤</a:t>
              </a:r>
              <a:r>
                <a:rPr kumimoji="0" lang="en-US" altLang="ja-JP" sz="2400" b="0" i="0" u="none" strike="noStrike" cap="none" normalizeH="0" dirty="0" smtClean="0">
                  <a:ln>
                    <a:noFill/>
                  </a:ln>
                  <a:solidFill>
                    <a:srgbClr val="000000"/>
                  </a:solidFill>
                  <a:effectLst/>
                  <a:latin typeface="Arial" charset="0"/>
                  <a:ea typeface="ヒラギノ角ゴ Pro W3" charset="0"/>
                  <a:cs typeface="ヒラギノ角ゴ Pro W3" charset="0"/>
                </a:rPr>
                <a:t>:</a:t>
              </a:r>
              <a:r>
                <a:rPr kumimoji="0" lang="ja-JP" altLang="en-US" sz="2400" b="0" i="0" u="none" strike="noStrike" cap="none" normalizeH="0" dirty="0" smtClean="0">
                  <a:ln>
                    <a:noFill/>
                  </a:ln>
                  <a:solidFill>
                    <a:srgbClr val="000000"/>
                  </a:solidFill>
                  <a:effectLst/>
                  <a:latin typeface="Arial" charset="0"/>
                  <a:ea typeface="ヒラギノ角ゴ Pro W3" charset="0"/>
                  <a:cs typeface="ヒラギノ角ゴ Pro W3" charset="0"/>
                </a:rPr>
                <a:t>レコメ</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cxnSp>
          <p:nvCxnSpPr>
            <p:cNvPr id="17" name="直線コネクタ 16"/>
            <p:cNvCxnSpPr/>
            <p:nvPr/>
          </p:nvCxnSpPr>
          <p:spPr bwMode="auto">
            <a:xfrm flipV="1">
              <a:off x="5340340" y="2386011"/>
              <a:ext cx="3563948" cy="6359"/>
            </a:xfrm>
            <a:prstGeom prst="line">
              <a:avLst/>
            </a:prstGeom>
            <a:solidFill>
              <a:schemeClr val="accent1"/>
            </a:solidFill>
            <a:ln w="9525" cap="flat" cmpd="sng" algn="ctr">
              <a:solidFill>
                <a:srgbClr val="FF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9" name="角丸四角形吹き出し 18"/>
            <p:cNvSpPr/>
            <p:nvPr/>
          </p:nvSpPr>
          <p:spPr bwMode="auto">
            <a:xfrm>
              <a:off x="6115050" y="3186112"/>
              <a:ext cx="2197090" cy="757237"/>
            </a:xfrm>
            <a:prstGeom prst="wedgeRoundRectCallout">
              <a:avLst>
                <a:gd name="adj1" fmla="val 48098"/>
                <a:gd name="adj2" fmla="val -146934"/>
                <a:gd name="adj3" fmla="val 16667"/>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見込み薄ならレコメ</a:t>
              </a:r>
              <a:r>
                <a:rPr kumimoji="0" lang="en-US" altLang="ja-JP"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or</a:t>
              </a:r>
              <a:r>
                <a:rPr kumimoji="0" lang="ja-JP" altLang="en-US" sz="1800" b="0" i="0" u="none" strike="noStrike" cap="none" normalizeH="0" baseline="0" dirty="0" smtClean="0">
                  <a:ln>
                    <a:noFill/>
                  </a:ln>
                  <a:solidFill>
                    <a:srgbClr val="000000"/>
                  </a:solidFill>
                  <a:effectLst/>
                  <a:latin typeface="Arial" charset="0"/>
                  <a:ea typeface="ヒラギノ角ゴ Pro W3" charset="0"/>
                  <a:cs typeface="ヒラギノ角ゴ Pro W3" charset="0"/>
                </a:rPr>
                <a:t>タイマン勝負</a:t>
              </a:r>
              <a:endParaRPr kumimoji="0" lang="ja-JP" altLang="en-US" sz="18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grpSp>
      <p:cxnSp>
        <p:nvCxnSpPr>
          <p:cNvPr id="23" name="カギ線コネクタ 22"/>
          <p:cNvCxnSpPr>
            <a:stCxn id="14" idx="3"/>
            <a:endCxn id="25" idx="2"/>
          </p:cNvCxnSpPr>
          <p:nvPr/>
        </p:nvCxnSpPr>
        <p:spPr bwMode="auto">
          <a:xfrm flipV="1">
            <a:off x="4138586" y="3408769"/>
            <a:ext cx="2224268" cy="376510"/>
          </a:xfrm>
          <a:prstGeom prst="bentConnector2">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4" name="角丸四角形 23"/>
          <p:cNvSpPr/>
          <p:nvPr/>
        </p:nvSpPr>
        <p:spPr bwMode="auto">
          <a:xfrm>
            <a:off x="4747598" y="5038080"/>
            <a:ext cx="3015235" cy="803687"/>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FF0000"/>
                </a:solidFill>
                <a:effectLst/>
                <a:latin typeface="Arial" charset="0"/>
                <a:ea typeface="ヒラギノ角ゴ Pro W3" charset="0"/>
                <a:cs typeface="ヒラギノ角ゴ Pro W3" charset="0"/>
              </a:rPr>
              <a:t>報酬見合いの選択率</a:t>
            </a:r>
            <a:endParaRPr kumimoji="0" lang="ja-JP" altLang="en-US" sz="2400" b="0" i="0" u="none" strike="noStrike" cap="none" normalizeH="0" baseline="0" dirty="0">
              <a:ln>
                <a:noFill/>
              </a:ln>
              <a:solidFill>
                <a:srgbClr val="FF0000"/>
              </a:solidFill>
              <a:effectLst/>
              <a:latin typeface="Arial" charset="0"/>
              <a:ea typeface="ヒラギノ角ゴ Pro W3" charset="0"/>
              <a:cs typeface="ヒラギノ角ゴ Pro W3" charset="0"/>
            </a:endParaRPr>
          </a:p>
        </p:txBody>
      </p:sp>
      <p:cxnSp>
        <p:nvCxnSpPr>
          <p:cNvPr id="22" name="カギ線コネクタ 21"/>
          <p:cNvCxnSpPr>
            <a:stCxn id="14" idx="3"/>
            <a:endCxn id="6" idx="0"/>
          </p:cNvCxnSpPr>
          <p:nvPr/>
        </p:nvCxnSpPr>
        <p:spPr bwMode="auto">
          <a:xfrm>
            <a:off x="4138586" y="3785279"/>
            <a:ext cx="2220914" cy="181471"/>
          </a:xfrm>
          <a:prstGeom prst="bentConnector2">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5" name="角丸四角形 24"/>
          <p:cNvSpPr/>
          <p:nvPr/>
        </p:nvSpPr>
        <p:spPr bwMode="auto">
          <a:xfrm>
            <a:off x="5320673" y="2605082"/>
            <a:ext cx="2084362" cy="803687"/>
          </a:xfrm>
          <a:prstGeom prst="roundRect">
            <a:avLst/>
          </a:prstGeom>
          <a:no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ja-JP" altLang="en-US" sz="2400" b="0" i="0" u="none" strike="noStrike" cap="none" normalizeH="0" baseline="0" dirty="0" smtClean="0">
                <a:ln>
                  <a:noFill/>
                </a:ln>
                <a:solidFill>
                  <a:srgbClr val="000000"/>
                </a:solidFill>
                <a:effectLst/>
                <a:latin typeface="Arial" charset="0"/>
                <a:ea typeface="ヒラギノ角ゴ Pro W3" charset="0"/>
                <a:cs typeface="ヒラギノ角ゴ Pro W3" charset="0"/>
              </a:rPr>
              <a:t>レコメ</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27" name="角丸四角形 26"/>
          <p:cNvSpPr/>
          <p:nvPr/>
        </p:nvSpPr>
        <p:spPr bwMode="auto">
          <a:xfrm>
            <a:off x="6472958" y="3410363"/>
            <a:ext cx="573717" cy="604307"/>
          </a:xfrm>
          <a:prstGeom prst="roundRect">
            <a:avLst/>
          </a:prstGeom>
          <a:noFill/>
          <a:ln w="9525"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altLang="ja-JP" sz="2400" b="0" i="0" u="none" strike="noStrike" cap="none" normalizeH="0" baseline="0" dirty="0" smtClean="0">
                <a:ln>
                  <a:noFill/>
                </a:ln>
                <a:effectLst/>
                <a:latin typeface="Arial" charset="0"/>
                <a:ea typeface="ヒラギノ角ゴ Pro W3" charset="0"/>
                <a:cs typeface="ヒラギノ角ゴ Pro W3" charset="0"/>
              </a:rPr>
              <a:t>or</a:t>
            </a:r>
            <a:endParaRPr kumimoji="0" lang="ja-JP" altLang="en-US" sz="2400" b="0" i="0" u="none" strike="noStrike" cap="none" normalizeH="0" baseline="0" dirty="0">
              <a:ln>
                <a:noFill/>
              </a:ln>
              <a:effectLst/>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14616489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もくじ</a:t>
            </a:r>
            <a:r>
              <a:rPr kumimoji="1" lang="en-US" altLang="ja-JP" dirty="0" smtClean="0"/>
              <a:t>	</a:t>
            </a:r>
            <a:endParaRPr kumimoji="1" lang="ja-JP" altLang="en-US" dirty="0"/>
          </a:p>
        </p:txBody>
      </p:sp>
      <p:sp>
        <p:nvSpPr>
          <p:cNvPr id="3" name="コンテンツ プレースホルダー 2"/>
          <p:cNvSpPr>
            <a:spLocks noGrp="1"/>
          </p:cNvSpPr>
          <p:nvPr>
            <p:ph idx="1"/>
          </p:nvPr>
        </p:nvSpPr>
        <p:spPr/>
        <p:txBody>
          <a:bodyPr/>
          <a:lstStyle/>
          <a:p>
            <a:r>
              <a:rPr lang="ja-JP" altLang="en-US" sz="2400" dirty="0" smtClean="0"/>
              <a:t>最適表示のためのロジック：レコメンデーション</a:t>
            </a:r>
            <a:endParaRPr lang="en-US" altLang="ja-JP" sz="2400" dirty="0" smtClean="0"/>
          </a:p>
          <a:p>
            <a:r>
              <a:rPr lang="ja-JP" altLang="en-US" sz="2400" dirty="0" smtClean="0"/>
              <a:t>レコメが機能しない？</a:t>
            </a:r>
            <a:endParaRPr lang="en-US" altLang="ja-JP" sz="2400" dirty="0" smtClean="0"/>
          </a:p>
          <a:p>
            <a:r>
              <a:rPr lang="en-US" altLang="ja-JP" sz="2400" dirty="0" smtClean="0"/>
              <a:t>bandit</a:t>
            </a:r>
            <a:r>
              <a:rPr lang="ja-JP" altLang="en-US" sz="2400" dirty="0" smtClean="0"/>
              <a:t>アルゴリズムの概要</a:t>
            </a:r>
            <a:endParaRPr lang="en-US" altLang="ja-JP" sz="2400" dirty="0" smtClean="0"/>
          </a:p>
          <a:p>
            <a:r>
              <a:rPr lang="en-US" altLang="ja-JP" sz="2400" dirty="0" smtClean="0"/>
              <a:t>bandit</a:t>
            </a:r>
            <a:r>
              <a:rPr lang="ja-JP" altLang="en-US" sz="2400" dirty="0" smtClean="0"/>
              <a:t>アルゴリズムとレコメの関係</a:t>
            </a:r>
            <a:endParaRPr lang="en-US" altLang="ja-JP" sz="2400" dirty="0" smtClean="0"/>
          </a:p>
          <a:p>
            <a:r>
              <a:rPr lang="en-US" altLang="ja-JP" sz="2400" dirty="0" smtClean="0"/>
              <a:t>bandit</a:t>
            </a:r>
            <a:r>
              <a:rPr lang="ja-JP" altLang="en-US" sz="2400" dirty="0"/>
              <a:t>アルゴリズム</a:t>
            </a:r>
            <a:r>
              <a:rPr lang="ja-JP" altLang="en-US" sz="2400" dirty="0" smtClean="0"/>
              <a:t>事例</a:t>
            </a:r>
            <a:endParaRPr lang="en-US" altLang="ja-JP" sz="2400" dirty="0" smtClean="0"/>
          </a:p>
          <a:p>
            <a:r>
              <a:rPr lang="en-US" altLang="ja-JP" sz="2400" dirty="0" smtClean="0"/>
              <a:t>bandit</a:t>
            </a:r>
            <a:r>
              <a:rPr lang="ja-JP" altLang="en-US" sz="2400" dirty="0" smtClean="0"/>
              <a:t>アルゴリズムのコード</a:t>
            </a:r>
            <a:endParaRPr lang="en-US" altLang="ja-JP" sz="2400" dirty="0" smtClean="0"/>
          </a:p>
          <a:p>
            <a:r>
              <a:rPr lang="ja-JP" altLang="en-US" sz="2400" dirty="0" smtClean="0"/>
              <a:t>デモ</a:t>
            </a:r>
            <a:endParaRPr lang="en-US" altLang="ja-JP" sz="2400" dirty="0" smtClean="0"/>
          </a:p>
          <a:p>
            <a:r>
              <a:rPr lang="ja-JP" altLang="en-US" sz="2400" dirty="0" smtClean="0"/>
              <a:t>注意点</a:t>
            </a:r>
            <a:endParaRPr lang="en-US" altLang="ja-JP" sz="2400"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3191924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bandit</a:t>
            </a:r>
            <a:r>
              <a:rPr kumimoji="1" lang="ja-JP" altLang="en-US" dirty="0" smtClean="0"/>
              <a:t>事例</a:t>
            </a:r>
            <a:endParaRPr kumimoji="1" lang="ja-JP" altLang="en-US" dirty="0"/>
          </a:p>
        </p:txBody>
      </p:sp>
      <p:sp>
        <p:nvSpPr>
          <p:cNvPr id="3" name="コンテンツ プレースホルダー 2"/>
          <p:cNvSpPr>
            <a:spLocks noGrp="1"/>
          </p:cNvSpPr>
          <p:nvPr>
            <p:ph idx="1"/>
          </p:nvPr>
        </p:nvSpPr>
        <p:spPr>
          <a:xfrm>
            <a:off x="409575" y="898525"/>
            <a:ext cx="8302625" cy="5503863"/>
          </a:xfrm>
        </p:spPr>
        <p:txBody>
          <a:bodyPr/>
          <a:lstStyle/>
          <a:p>
            <a:r>
              <a:rPr kumimoji="1" lang="ja-JP" altLang="en-US" sz="2000" dirty="0" smtClean="0"/>
              <a:t>アクセス量の多いフロントページで実施されている</a:t>
            </a:r>
            <a:endParaRPr kumimoji="1" lang="en-US" altLang="ja-JP" sz="2000" dirty="0" smtClean="0"/>
          </a:p>
          <a:p>
            <a:r>
              <a:rPr lang="en-US" altLang="ja-JP" sz="2000" dirty="0" smtClean="0"/>
              <a:t>KPI</a:t>
            </a:r>
            <a:r>
              <a:rPr lang="ja-JP" altLang="en-US" sz="2000" dirty="0" smtClean="0"/>
              <a:t>に直接的に影響する場所でもある</a:t>
            </a:r>
            <a:endParaRPr lang="en-US" altLang="ja-JP" sz="2000" dirty="0"/>
          </a:p>
          <a:p>
            <a:pPr lvl="1"/>
            <a:r>
              <a:rPr kumimoji="1" lang="ja-JP" altLang="en-US" sz="1600" dirty="0" smtClean="0"/>
              <a:t>ニュース閲覧本数を</a:t>
            </a:r>
            <a:r>
              <a:rPr kumimoji="1" lang="en-US" altLang="ja-JP" sz="1600" dirty="0" smtClean="0"/>
              <a:t>KPI</a:t>
            </a:r>
            <a:r>
              <a:rPr kumimoji="1" lang="ja-JP" altLang="en-US" sz="1600" dirty="0" smtClean="0"/>
              <a:t>とした場合</a:t>
            </a:r>
            <a:endParaRPr kumimoji="1" lang="en-US" altLang="ja-JP" sz="1600" dirty="0" smtClean="0"/>
          </a:p>
          <a:p>
            <a:r>
              <a:rPr lang="ja-JP" altLang="en-US" sz="2000" dirty="0" smtClean="0"/>
              <a:t>ニュース系と相性がいい</a:t>
            </a:r>
            <a:endParaRPr lang="en-US" altLang="ja-JP" sz="2000" dirty="0"/>
          </a:p>
          <a:p>
            <a:pPr lvl="1"/>
            <a:r>
              <a:rPr lang="ja-JP" altLang="en-US" sz="1600" dirty="0" smtClean="0"/>
              <a:t>アクセス数多、事前情報無、早期の収束が見込める</a:t>
            </a:r>
            <a:endParaRPr lang="en-US" altLang="ja-JP" sz="1600" dirty="0" smtClean="0"/>
          </a:p>
          <a:p>
            <a:endParaRPr lang="en-US" altLang="ja-JP" sz="2000" dirty="0" smtClean="0"/>
          </a:p>
          <a:p>
            <a:endParaRPr kumimoji="1" lang="en-US" altLang="ja-JP" sz="2000"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20</a:t>
            </a:fld>
            <a:endParaRPr lang="en-US" altLang="ja-JP"/>
          </a:p>
        </p:txBody>
      </p:sp>
      <p:sp>
        <p:nvSpPr>
          <p:cNvPr id="5" name="フッター プレースホルダー 4"/>
          <p:cNvSpPr>
            <a:spLocks noGrp="1"/>
          </p:cNvSpPr>
          <p:nvPr>
            <p:ph type="ftr" sz="quarter" idx="11"/>
          </p:nvPr>
        </p:nvSpPr>
        <p:spPr>
          <a:xfrm>
            <a:off x="3049588" y="6558600"/>
            <a:ext cx="3819525" cy="219075"/>
          </a:xfrm>
        </p:spPr>
        <p:txBody>
          <a:body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pic>
        <p:nvPicPr>
          <p:cNvPr id="7" name="図 6"/>
          <p:cNvPicPr>
            <a:picLocks noChangeAspect="1"/>
          </p:cNvPicPr>
          <p:nvPr/>
        </p:nvPicPr>
        <p:blipFill>
          <a:blip r:embed="rId3"/>
          <a:stretch>
            <a:fillRect/>
          </a:stretch>
        </p:blipFill>
        <p:spPr>
          <a:xfrm>
            <a:off x="-19050" y="3095163"/>
            <a:ext cx="9144000" cy="2667923"/>
          </a:xfrm>
          <a:prstGeom prst="rect">
            <a:avLst/>
          </a:prstGeom>
        </p:spPr>
      </p:pic>
    </p:spTree>
    <p:extLst>
      <p:ext uri="{BB962C8B-B14F-4D97-AF65-F5344CB8AC3E}">
        <p14:creationId xmlns:p14="http://schemas.microsoft.com/office/powerpoint/2010/main" val="9777809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米</a:t>
            </a:r>
            <a:r>
              <a:rPr kumimoji="1" lang="en-US" altLang="ja-JP" dirty="0" smtClean="0"/>
              <a:t>yahoo news</a:t>
            </a:r>
            <a:r>
              <a:rPr kumimoji="1" lang="ja-JP" altLang="en-US" dirty="0" smtClean="0"/>
              <a:t>のケース</a:t>
            </a:r>
            <a:endParaRPr kumimoji="1" lang="ja-JP" altLang="en-US" dirty="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21</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
        <p:nvSpPr>
          <p:cNvPr id="8" name="正方形/長方形 7"/>
          <p:cNvSpPr/>
          <p:nvPr/>
        </p:nvSpPr>
        <p:spPr bwMode="auto">
          <a:xfrm>
            <a:off x="669164" y="1024843"/>
            <a:ext cx="7777012" cy="1343889"/>
          </a:xfrm>
          <a:prstGeom prst="rect">
            <a:avLst/>
          </a:prstGeom>
          <a:noFill/>
          <a:ln w="44450" cap="flat" cmpd="sng" algn="ctr">
            <a:solidFill>
              <a:srgbClr val="FF00FF"/>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altLang="ja-JP" dirty="0" smtClean="0">
                <a:solidFill>
                  <a:srgbClr val="000000"/>
                </a:solidFill>
                <a:latin typeface="Arial" charset="0"/>
                <a:ea typeface="ヒラギノ角ゴ Pro W3" charset="0"/>
                <a:cs typeface="ヒラギノ角ゴ Pro W3" charset="0"/>
              </a:rPr>
              <a:t>4</a:t>
            </a:r>
            <a:r>
              <a:rPr kumimoji="0" lang="ja-JP" altLang="en-US" dirty="0" smtClean="0">
                <a:solidFill>
                  <a:srgbClr val="000000"/>
                </a:solidFill>
                <a:latin typeface="Arial" charset="0"/>
                <a:ea typeface="ヒラギノ角ゴ Pro W3" charset="0"/>
                <a:cs typeface="ヒラギノ角ゴ Pro W3" charset="0"/>
              </a:rPr>
              <a:t>つの</a:t>
            </a:r>
            <a:r>
              <a:rPr kumimoji="0" lang="en-US" altLang="ja-JP" dirty="0" smtClean="0">
                <a:solidFill>
                  <a:srgbClr val="000000"/>
                </a:solidFill>
                <a:latin typeface="Arial" charset="0"/>
                <a:ea typeface="ヒラギノ角ゴ Pro W3" charset="0"/>
                <a:cs typeface="ヒラギノ角ゴ Pro W3" charset="0"/>
              </a:rPr>
              <a:t>TOP</a:t>
            </a:r>
            <a:r>
              <a:rPr kumimoji="0" lang="ja-JP" altLang="en-US" dirty="0" smtClean="0">
                <a:solidFill>
                  <a:srgbClr val="000000"/>
                </a:solidFill>
                <a:latin typeface="Arial" charset="0"/>
                <a:ea typeface="ヒラギノ角ゴ Pro W3" charset="0"/>
                <a:cs typeface="ヒラギノ角ゴ Pro W3" charset="0"/>
              </a:rPr>
              <a:t>ニュース候補から</a:t>
            </a:r>
            <a:r>
              <a:rPr kumimoji="0" lang="en-US" altLang="ja-JP" dirty="0">
                <a:solidFill>
                  <a:srgbClr val="000000"/>
                </a:solidFill>
                <a:latin typeface="Arial" charset="0"/>
                <a:ea typeface="ヒラギノ角ゴ Pro W3" charset="0"/>
                <a:cs typeface="ヒラギノ角ゴ Pro W3" charset="0"/>
              </a:rPr>
              <a:t>1</a:t>
            </a:r>
            <a:r>
              <a:rPr kumimoji="0" lang="ja-JP" altLang="en-US" dirty="0" smtClean="0">
                <a:solidFill>
                  <a:srgbClr val="000000"/>
                </a:solidFill>
                <a:latin typeface="Arial" charset="0"/>
                <a:ea typeface="ヒラギノ角ゴ Pro W3" charset="0"/>
                <a:cs typeface="ヒラギノ角ゴ Pro W3" charset="0"/>
              </a:rPr>
              <a:t>つを</a:t>
            </a:r>
            <a:r>
              <a:rPr kumimoji="0" lang="en-US" altLang="ja-JP" dirty="0" smtClean="0">
                <a:solidFill>
                  <a:srgbClr val="000000"/>
                </a:solidFill>
                <a:latin typeface="Arial" charset="0"/>
                <a:ea typeface="ヒラギノ角ゴ Pro W3" charset="0"/>
                <a:cs typeface="ヒラギノ角ゴ Pro W3" charset="0"/>
              </a:rPr>
              <a:t>Story</a:t>
            </a:r>
            <a:r>
              <a:rPr kumimoji="0" lang="ja-JP" altLang="en-US" dirty="0" smtClean="0">
                <a:solidFill>
                  <a:srgbClr val="000000"/>
                </a:solidFill>
                <a:latin typeface="Arial" charset="0"/>
                <a:ea typeface="ヒラギノ角ゴ Pro W3" charset="0"/>
                <a:cs typeface="ヒラギノ角ゴ Pro W3" charset="0"/>
              </a:rPr>
              <a:t>とともに表示、最も良くない表示のさせ方と比較して、</a:t>
            </a:r>
            <a:r>
              <a:rPr kumimoji="0" lang="en-US" altLang="ja-JP" dirty="0" smtClean="0">
                <a:solidFill>
                  <a:srgbClr val="000000"/>
                </a:solidFill>
                <a:latin typeface="Arial" charset="0"/>
                <a:ea typeface="ヒラギノ角ゴ Pro W3" charset="0"/>
                <a:cs typeface="ヒラギノ角ゴ Pro W3" charset="0"/>
              </a:rPr>
              <a:t>CTR232%</a:t>
            </a:r>
            <a:r>
              <a:rPr kumimoji="0" lang="ja-JP" altLang="en-US" dirty="0" smtClean="0">
                <a:solidFill>
                  <a:srgbClr val="000000"/>
                </a:solidFill>
                <a:latin typeface="Arial" charset="0"/>
                <a:ea typeface="ヒラギノ角ゴ Pro W3" charset="0"/>
                <a:cs typeface="ヒラギノ角ゴ Pro W3" charset="0"/>
              </a:rPr>
              <a:t>を達成</a:t>
            </a:r>
            <a:r>
              <a:rPr kumimoji="0" lang="en-US" altLang="ja-JP" dirty="0" smtClean="0">
                <a:solidFill>
                  <a:srgbClr val="000000"/>
                </a:solidFill>
                <a:latin typeface="Arial" charset="0"/>
                <a:ea typeface="ヒラギノ角ゴ Pro W3" charset="0"/>
                <a:cs typeface="ヒラギノ角ゴ Pro W3" charset="0"/>
              </a:rPr>
              <a:t> (</a:t>
            </a:r>
            <a:r>
              <a:rPr kumimoji="0" lang="en-US" altLang="ja-JP" dirty="0" err="1" smtClean="0">
                <a:solidFill>
                  <a:srgbClr val="000000"/>
                </a:solidFill>
                <a:latin typeface="Arial" charset="0"/>
                <a:ea typeface="ヒラギノ角ゴ Pro W3" charset="0"/>
                <a:cs typeface="ヒラギノ角ゴ Pro W3" charset="0"/>
              </a:rPr>
              <a:t>linucb</a:t>
            </a:r>
            <a:r>
              <a:rPr kumimoji="0" lang="ja-JP" altLang="en-US" dirty="0" smtClean="0">
                <a:solidFill>
                  <a:srgbClr val="000000"/>
                </a:solidFill>
                <a:latin typeface="Arial" charset="0"/>
                <a:ea typeface="ヒラギノ角ゴ Pro W3" charset="0"/>
                <a:cs typeface="ヒラギノ角ゴ Pro W3" charset="0"/>
              </a:rPr>
              <a:t>の枠組み</a:t>
            </a:r>
            <a:r>
              <a:rPr kumimoji="0" lang="en-US" altLang="ja-JP" dirty="0" smtClean="0">
                <a:solidFill>
                  <a:srgbClr val="000000"/>
                </a:solidFill>
                <a:latin typeface="Arial" charset="0"/>
                <a:ea typeface="ヒラギノ角ゴ Pro W3" charset="0"/>
                <a:cs typeface="ヒラギノ角ゴ Pro W3" charset="0"/>
              </a:rPr>
              <a:t>+</a:t>
            </a:r>
            <a:r>
              <a:rPr kumimoji="0" lang="ja-JP" altLang="en-US" dirty="0" smtClean="0">
                <a:solidFill>
                  <a:srgbClr val="000000"/>
                </a:solidFill>
                <a:latin typeface="Arial" charset="0"/>
                <a:ea typeface="ヒラギノ角ゴ Pro W3" charset="0"/>
                <a:cs typeface="ヒラギノ角ゴ Pro W3" charset="0"/>
              </a:rPr>
              <a:t>ベイズと</a:t>
            </a:r>
            <a:r>
              <a:rPr kumimoji="0" lang="en-US" altLang="ja-JP" dirty="0" err="1" smtClean="0">
                <a:solidFill>
                  <a:srgbClr val="000000"/>
                </a:solidFill>
                <a:latin typeface="Arial" charset="0"/>
                <a:ea typeface="ヒラギノ角ゴ Pro W3" charset="0"/>
                <a:cs typeface="ヒラギノ角ゴ Pro W3" charset="0"/>
              </a:rPr>
              <a:t>ε</a:t>
            </a:r>
            <a:r>
              <a:rPr kumimoji="0" lang="en-US" altLang="ja-JP" dirty="0" smtClean="0">
                <a:solidFill>
                  <a:srgbClr val="000000"/>
                </a:solidFill>
                <a:latin typeface="Arial" charset="0"/>
                <a:ea typeface="ヒラギノ角ゴ Pro W3" charset="0"/>
                <a:cs typeface="ヒラギノ角ゴ Pro W3" charset="0"/>
              </a:rPr>
              <a:t>-greedy</a:t>
            </a:r>
            <a:r>
              <a:rPr kumimoji="0" lang="ja-JP" altLang="en-US" dirty="0" smtClean="0">
                <a:solidFill>
                  <a:srgbClr val="000000"/>
                </a:solidFill>
                <a:latin typeface="Arial" charset="0"/>
                <a:ea typeface="ヒラギノ角ゴ Pro W3" charset="0"/>
                <a:cs typeface="ヒラギノ角ゴ Pro W3" charset="0"/>
              </a:rPr>
              <a:t>を比較</a:t>
            </a:r>
            <a:r>
              <a:rPr kumimoji="0" lang="en-US" altLang="ja-JP" dirty="0" smtClean="0">
                <a:solidFill>
                  <a:srgbClr val="000000"/>
                </a:solidFill>
                <a:latin typeface="Arial" charset="0"/>
                <a:ea typeface="ヒラギノ角ゴ Pro W3" charset="0"/>
                <a:cs typeface="ヒラギノ角ゴ Pro W3" charset="0"/>
              </a:rPr>
              <a:t>)</a:t>
            </a:r>
            <a:endParaRPr kumimoji="0" lang="ja-JP" altLang="en-US" sz="24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pic>
        <p:nvPicPr>
          <p:cNvPr id="9" name="Picture 2" descr="ttps://qiita-image-store.s3.amazonaws.com/0/10496/8fbbfd2f-657f-b9ac-8f20-4e7e3d320588.jpe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9278" y="2440286"/>
            <a:ext cx="5688585" cy="3157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752870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MSN news, LinkedIn Today</a:t>
            </a:r>
            <a:r>
              <a:rPr lang="en-US" altLang="ja-JP" dirty="0" smtClean="0"/>
              <a:t>(</a:t>
            </a:r>
            <a:r>
              <a:rPr lang="ja-JP" altLang="en-US" dirty="0" smtClean="0"/>
              <a:t>参考</a:t>
            </a:r>
            <a:r>
              <a:rPr lang="en-US" altLang="ja-JP" dirty="0" smtClean="0"/>
              <a:t>)</a:t>
            </a:r>
            <a:endParaRPr kumimoji="1" lang="ja-JP" altLang="en-US" dirty="0"/>
          </a:p>
        </p:txBody>
      </p:sp>
      <p:pic>
        <p:nvPicPr>
          <p:cNvPr id="6" name="コンテンツ プレースホルダー 5"/>
          <p:cNvPicPr>
            <a:picLocks noGrp="1" noChangeAspect="1"/>
          </p:cNvPicPr>
          <p:nvPr>
            <p:ph idx="1"/>
          </p:nvPr>
        </p:nvPicPr>
        <p:blipFill rotWithShape="1">
          <a:blip r:embed="rId2">
            <a:extLst>
              <a:ext uri="{28A0092B-C50C-407E-A947-70E740481C1C}">
                <a14:useLocalDpi xmlns:a14="http://schemas.microsoft.com/office/drawing/2010/main" val="0"/>
              </a:ext>
            </a:extLst>
          </a:blip>
          <a:srcRect l="24331" t="12863" r="44202" b="10685"/>
          <a:stretch/>
        </p:blipFill>
        <p:spPr>
          <a:xfrm>
            <a:off x="409575" y="700088"/>
            <a:ext cx="4222024" cy="5840465"/>
          </a:xfrm>
        </p:spPr>
      </p:pic>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22</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
        <p:nvSpPr>
          <p:cNvPr id="7" name="正方形/長方形 6"/>
          <p:cNvSpPr/>
          <p:nvPr/>
        </p:nvSpPr>
        <p:spPr bwMode="auto">
          <a:xfrm>
            <a:off x="409575" y="3510920"/>
            <a:ext cx="4128180" cy="736648"/>
          </a:xfrm>
          <a:prstGeom prst="rect">
            <a:avLst/>
          </a:prstGeom>
          <a:noFill/>
          <a:ln w="44450" cap="flat" cmpd="sng" algn="ctr">
            <a:solidFill>
              <a:srgbClr val="FF00FF"/>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pic>
        <p:nvPicPr>
          <p:cNvPr id="8" name="図 7"/>
          <p:cNvPicPr>
            <a:picLocks noChangeAspect="1"/>
          </p:cNvPicPr>
          <p:nvPr/>
        </p:nvPicPr>
        <p:blipFill rotWithShape="1">
          <a:blip r:embed="rId3">
            <a:extLst>
              <a:ext uri="{28A0092B-C50C-407E-A947-70E740481C1C}">
                <a14:useLocalDpi xmlns:a14="http://schemas.microsoft.com/office/drawing/2010/main" val="0"/>
              </a:ext>
            </a:extLst>
          </a:blip>
          <a:srcRect l="24095" t="12413" r="44095" b="5289"/>
          <a:stretch/>
        </p:blipFill>
        <p:spPr>
          <a:xfrm>
            <a:off x="4631599" y="569456"/>
            <a:ext cx="4064726" cy="5987562"/>
          </a:xfrm>
          <a:prstGeom prst="rect">
            <a:avLst/>
          </a:prstGeom>
        </p:spPr>
      </p:pic>
      <p:sp>
        <p:nvSpPr>
          <p:cNvPr id="9" name="正方形/長方形 8"/>
          <p:cNvSpPr/>
          <p:nvPr/>
        </p:nvSpPr>
        <p:spPr bwMode="auto">
          <a:xfrm>
            <a:off x="4631599" y="4386131"/>
            <a:ext cx="4128180" cy="1143812"/>
          </a:xfrm>
          <a:prstGeom prst="rect">
            <a:avLst/>
          </a:prstGeom>
          <a:noFill/>
          <a:ln w="44450" cap="flat" cmpd="sng" algn="ctr">
            <a:solidFill>
              <a:srgbClr val="FF00FF"/>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16912824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bandit</a:t>
            </a:r>
            <a:r>
              <a:rPr lang="ja-JP" altLang="en-US" dirty="0" smtClean="0"/>
              <a:t>アルゴリズムの疑似コード</a:t>
            </a:r>
            <a:endParaRPr kumimoji="1" lang="ja-JP" altLang="en-US" dirty="0"/>
          </a:p>
        </p:txBody>
      </p:sp>
      <mc:AlternateContent xmlns:mc="http://schemas.openxmlformats.org/markup-compatibility/2006" xmlns:a14="http://schemas.microsoft.com/office/drawing/2010/main">
        <mc:Choice Requires="a14">
          <p:sp>
            <p:nvSpPr>
              <p:cNvPr id="3" name="コンテンツ プレースホルダー 2"/>
              <p:cNvSpPr>
                <a:spLocks noGrp="1"/>
              </p:cNvSpPr>
              <p:nvPr>
                <p:ph idx="1"/>
              </p:nvPr>
            </p:nvSpPr>
            <p:spPr/>
            <p:txBody>
              <a:bodyPr/>
              <a:lstStyle/>
              <a:p>
                <a:r>
                  <a:rPr kumimoji="1" lang="en-US" altLang="ja-JP" dirty="0" smtClean="0"/>
                  <a:t>Thompson sampling</a:t>
                </a:r>
                <a:r>
                  <a:rPr kumimoji="1" lang="ja-JP" altLang="en-US" dirty="0" smtClean="0"/>
                  <a:t>の例</a:t>
                </a:r>
                <a:endParaRPr lang="en-US" altLang="ja-JP" dirty="0"/>
              </a:p>
              <a:p>
                <a:pPr lvl="1"/>
                <a:r>
                  <a:rPr kumimoji="1" lang="ja-JP" altLang="en-US" dirty="0" smtClean="0"/>
                  <a:t>パラメータ</a:t>
                </a:r>
                <a:r>
                  <a:rPr kumimoji="1" lang="en-US" altLang="ja-JP" dirty="0" smtClean="0"/>
                  <a:t>(α&gt;0, </a:t>
                </a:r>
                <a:r>
                  <a:rPr lang="en-US" altLang="ja-JP" dirty="0" smtClean="0"/>
                  <a:t>β&gt;0</a:t>
                </a:r>
                <a:r>
                  <a:rPr kumimoji="1" lang="en-US" altLang="ja-JP" dirty="0" smtClean="0"/>
                  <a:t>)</a:t>
                </a:r>
                <a:endParaRPr lang="en-US" altLang="ja-JP" dirty="0" smtClean="0"/>
              </a:p>
              <a:p>
                <a:pPr marL="457200" lvl="1" indent="0">
                  <a:buNone/>
                </a:pPr>
                <a:r>
                  <a:rPr kumimoji="1" lang="en-US" altLang="ja-JP" dirty="0" smtClean="0"/>
                  <a:t>1:</a:t>
                </a:r>
                <a:r>
                  <a:rPr kumimoji="1" lang="ja-JP" altLang="en-US" dirty="0" smtClean="0"/>
                  <a:t>各</a:t>
                </a:r>
                <a14:m>
                  <m:oMath xmlns:m="http://schemas.openxmlformats.org/officeDocument/2006/math">
                    <m:r>
                      <a:rPr lang="en-US" altLang="ja-JP" b="0" i="1" smtClean="0">
                        <a:latin typeface="Cambria Math" charset="0"/>
                      </a:rPr>
                      <m:t>𝑖</m:t>
                    </m:r>
                  </m:oMath>
                </a14:m>
                <a:r>
                  <a:rPr kumimoji="1" lang="ja-JP" altLang="en-US" dirty="0" smtClean="0"/>
                  <a:t>について</a:t>
                </a:r>
                <a14:m>
                  <m:oMath xmlns:m="http://schemas.openxmlformats.org/officeDocument/2006/math">
                    <m:sSub>
                      <m:sSubPr>
                        <m:ctrlPr>
                          <a:rPr kumimoji="1" lang="en-US" altLang="ja-JP" i="1" smtClean="0">
                            <a:latin typeface="Cambria Math" charset="0"/>
                          </a:rPr>
                        </m:ctrlPr>
                      </m:sSubPr>
                      <m:e>
                        <m:r>
                          <a:rPr kumimoji="1" lang="en-US" altLang="ja-JP" b="0" i="1" smtClean="0">
                            <a:latin typeface="Cambria Math" charset="0"/>
                          </a:rPr>
                          <m:t>𝑛</m:t>
                        </m:r>
                      </m:e>
                      <m:sub>
                        <m:r>
                          <a:rPr kumimoji="1" lang="en-US" altLang="ja-JP" b="0" i="1" smtClean="0">
                            <a:latin typeface="Cambria Math" charset="0"/>
                          </a:rPr>
                          <m:t>𝑖</m:t>
                        </m:r>
                      </m:sub>
                    </m:sSub>
                    <m:r>
                      <a:rPr lang="ja-JP" altLang="en-US" b="0" i="1" smtClean="0">
                        <a:latin typeface="Cambria Math" charset="0"/>
                      </a:rPr>
                      <m:t>←</m:t>
                    </m:r>
                    <m:r>
                      <a:rPr lang="en-US" altLang="ja-JP" b="0" i="1" smtClean="0">
                        <a:latin typeface="Cambria Math" charset="0"/>
                      </a:rPr>
                      <m:t>0,  </m:t>
                    </m:r>
                    <m:sSub>
                      <m:sSubPr>
                        <m:ctrlPr>
                          <a:rPr lang="en-US" altLang="ja-JP" i="1">
                            <a:latin typeface="Cambria Math" charset="0"/>
                          </a:rPr>
                        </m:ctrlPr>
                      </m:sSubPr>
                      <m:e>
                        <m:r>
                          <a:rPr lang="en-US" altLang="ja-JP" b="0" i="1" smtClean="0">
                            <a:latin typeface="Cambria Math" charset="0"/>
                          </a:rPr>
                          <m:t>𝑚</m:t>
                        </m:r>
                      </m:e>
                      <m:sub>
                        <m:r>
                          <a:rPr lang="en-US" altLang="ja-JP" i="1">
                            <a:latin typeface="Cambria Math" charset="0"/>
                          </a:rPr>
                          <m:t>𝑖</m:t>
                        </m:r>
                      </m:sub>
                    </m:sSub>
                    <m:r>
                      <a:rPr lang="ja-JP" altLang="en-US" i="1">
                        <a:latin typeface="Cambria Math" charset="0"/>
                      </a:rPr>
                      <m:t>←</m:t>
                    </m:r>
                    <m:r>
                      <a:rPr lang="en-US" altLang="ja-JP" i="1">
                        <a:latin typeface="Cambria Math" charset="0"/>
                      </a:rPr>
                      <m:t>0</m:t>
                    </m:r>
                  </m:oMath>
                </a14:m>
                <a:endParaRPr kumimoji="1" lang="en-US" altLang="ja-JP" dirty="0" smtClean="0"/>
              </a:p>
              <a:p>
                <a:pPr marL="457200" lvl="1" indent="0">
                  <a:buNone/>
                </a:pPr>
                <a:r>
                  <a:rPr lang="en-US" altLang="ja-JP" dirty="0" smtClean="0"/>
                  <a:t>2:for </a:t>
                </a:r>
                <a14:m>
                  <m:oMath xmlns:m="http://schemas.openxmlformats.org/officeDocument/2006/math">
                    <m:r>
                      <a:rPr lang="en-US" altLang="ja-JP" i="1">
                        <a:latin typeface="Cambria Math" charset="0"/>
                      </a:rPr>
                      <m:t>𝑖</m:t>
                    </m:r>
                    <m:r>
                      <a:rPr lang="en-US" altLang="ja-JP" b="0" i="1" smtClean="0">
                        <a:latin typeface="Cambria Math" charset="0"/>
                      </a:rPr>
                      <m:t>=1,2,…</m:t>
                    </m:r>
                    <m:r>
                      <a:rPr lang="en-US" altLang="ja-JP" b="0" i="1" smtClean="0">
                        <a:latin typeface="Cambria Math" charset="0"/>
                      </a:rPr>
                      <m:t>𝑇</m:t>
                    </m:r>
                    <m:r>
                      <a:rPr lang="en-US" altLang="ja-JP" b="0" i="1" smtClean="0">
                        <a:latin typeface="Cambria Math" charset="0"/>
                      </a:rPr>
                      <m:t> </m:t>
                    </m:r>
                  </m:oMath>
                </a14:m>
                <a:r>
                  <a:rPr lang="en-US" altLang="ja-JP" dirty="0" smtClean="0"/>
                  <a:t>do</a:t>
                </a:r>
              </a:p>
              <a:p>
                <a:pPr marL="457200" lvl="1" indent="0">
                  <a:buNone/>
                </a:pPr>
                <a:r>
                  <a:rPr kumimoji="1" lang="en-US" altLang="ja-JP" dirty="0" smtClean="0"/>
                  <a:t>3:</a:t>
                </a:r>
                <a:r>
                  <a:rPr lang="ja-JP" altLang="en-US" dirty="0" smtClean="0"/>
                  <a:t>　</a:t>
                </a:r>
                <a14:m>
                  <m:oMath xmlns:m="http://schemas.openxmlformats.org/officeDocument/2006/math">
                    <m:sSub>
                      <m:sSubPr>
                        <m:ctrlPr>
                          <a:rPr lang="en-US" altLang="ja-JP" i="1">
                            <a:latin typeface="Cambria Math" charset="0"/>
                          </a:rPr>
                        </m:ctrlPr>
                      </m:sSubPr>
                      <m:e>
                        <m:acc>
                          <m:accPr>
                            <m:chr m:val="̅"/>
                            <m:ctrlPr>
                              <a:rPr lang="en-US" altLang="ja-JP" i="1" smtClean="0">
                                <a:latin typeface="Cambria Math" charset="0"/>
                              </a:rPr>
                            </m:ctrlPr>
                          </m:accPr>
                          <m:e>
                            <m:r>
                              <a:rPr lang="en-US" altLang="ja-JP" b="0" i="1" smtClean="0">
                                <a:latin typeface="Cambria Math" charset="0"/>
                              </a:rPr>
                              <m:t>𝜇</m:t>
                            </m:r>
                          </m:e>
                        </m:acc>
                      </m:e>
                      <m:sub>
                        <m:r>
                          <a:rPr lang="en-US" altLang="ja-JP" i="1">
                            <a:latin typeface="Cambria Math" charset="0"/>
                          </a:rPr>
                          <m:t>𝑖</m:t>
                        </m:r>
                      </m:sub>
                    </m:sSub>
                  </m:oMath>
                </a14:m>
                <a:r>
                  <a:rPr kumimoji="1" lang="ja-JP" altLang="en-US" dirty="0" smtClean="0"/>
                  <a:t>をベータ分布</a:t>
                </a:r>
                <a14:m>
                  <m:oMath xmlns:m="http://schemas.openxmlformats.org/officeDocument/2006/math">
                    <m:r>
                      <m:rPr>
                        <m:sty m:val="p"/>
                      </m:rPr>
                      <a:rPr lang="en-US" altLang="ja-JP" b="0" i="0" smtClean="0">
                        <a:latin typeface="Cambria Math" charset="0"/>
                      </a:rPr>
                      <m:t>Beta</m:t>
                    </m:r>
                    <m:r>
                      <a:rPr lang="en-US" altLang="ja-JP" b="0" i="0" smtClean="0">
                        <a:latin typeface="Cambria Math" charset="0"/>
                      </a:rPr>
                      <m:t>(</m:t>
                    </m:r>
                    <m:r>
                      <a:rPr lang="en-US" altLang="ja-JP" b="0" i="1" smtClean="0">
                        <a:latin typeface="Cambria Math" charset="0"/>
                      </a:rPr>
                      <m:t>𝛼</m:t>
                    </m:r>
                    <m:r>
                      <a:rPr lang="en-US" altLang="ja-JP" b="0" i="1" smtClean="0">
                        <a:latin typeface="Cambria Math" charset="0"/>
                      </a:rPr>
                      <m:t>+</m:t>
                    </m:r>
                    <m:sSub>
                      <m:sSubPr>
                        <m:ctrlPr>
                          <a:rPr lang="en-US" altLang="ja-JP" i="1">
                            <a:latin typeface="Cambria Math" charset="0"/>
                          </a:rPr>
                        </m:ctrlPr>
                      </m:sSubPr>
                      <m:e>
                        <m:r>
                          <a:rPr lang="en-US" altLang="ja-JP" b="0" i="1" smtClean="0">
                            <a:latin typeface="Cambria Math" charset="0"/>
                          </a:rPr>
                          <m:t>𝑚</m:t>
                        </m:r>
                      </m:e>
                      <m:sub>
                        <m:r>
                          <a:rPr lang="en-US" altLang="ja-JP" i="1">
                            <a:latin typeface="Cambria Math" charset="0"/>
                          </a:rPr>
                          <m:t>𝑖</m:t>
                        </m:r>
                      </m:sub>
                    </m:sSub>
                    <m:r>
                      <a:rPr lang="en-US" altLang="ja-JP" b="0" i="1" smtClean="0">
                        <a:latin typeface="Cambria Math" charset="0"/>
                      </a:rPr>
                      <m:t>,  </m:t>
                    </m:r>
                    <m:r>
                      <a:rPr lang="en-US" altLang="ja-JP" b="0" i="1" smtClean="0">
                        <a:latin typeface="Cambria Math" charset="0"/>
                      </a:rPr>
                      <m:t>𝛽</m:t>
                    </m:r>
                    <m:r>
                      <a:rPr lang="en-US" altLang="ja-JP" b="0" i="1" smtClean="0">
                        <a:latin typeface="Cambria Math" charset="0"/>
                      </a:rPr>
                      <m:t>−</m:t>
                    </m:r>
                    <m:sSub>
                      <m:sSubPr>
                        <m:ctrlPr>
                          <a:rPr lang="en-US" altLang="ja-JP" i="1">
                            <a:latin typeface="Cambria Math" charset="0"/>
                          </a:rPr>
                        </m:ctrlPr>
                      </m:sSubPr>
                      <m:e>
                        <m:r>
                          <a:rPr lang="en-US" altLang="ja-JP" b="0" i="1" smtClean="0">
                            <a:latin typeface="Cambria Math" charset="0"/>
                          </a:rPr>
                          <m:t>𝑛</m:t>
                        </m:r>
                      </m:e>
                      <m:sub>
                        <m:r>
                          <a:rPr lang="en-US" altLang="ja-JP" i="1">
                            <a:latin typeface="Cambria Math" charset="0"/>
                          </a:rPr>
                          <m:t>𝑖</m:t>
                        </m:r>
                      </m:sub>
                    </m:sSub>
                    <m:r>
                      <a:rPr lang="en-US" altLang="ja-JP" b="0" i="1" smtClean="0">
                        <a:latin typeface="Cambria Math" charset="0"/>
                      </a:rPr>
                      <m:t>+</m:t>
                    </m:r>
                    <m:sSub>
                      <m:sSubPr>
                        <m:ctrlPr>
                          <a:rPr lang="en-US" altLang="ja-JP" i="1">
                            <a:latin typeface="Cambria Math" charset="0"/>
                          </a:rPr>
                        </m:ctrlPr>
                      </m:sSubPr>
                      <m:e>
                        <m:r>
                          <a:rPr lang="en-US" altLang="ja-JP" i="1">
                            <a:latin typeface="Cambria Math" charset="0"/>
                          </a:rPr>
                          <m:t>𝑚</m:t>
                        </m:r>
                      </m:e>
                      <m:sub>
                        <m:r>
                          <a:rPr lang="en-US" altLang="ja-JP" i="1">
                            <a:latin typeface="Cambria Math" charset="0"/>
                          </a:rPr>
                          <m:t>𝑖</m:t>
                        </m:r>
                      </m:sub>
                    </m:sSub>
                    <m:r>
                      <a:rPr lang="en-US" altLang="ja-JP" b="0" i="1" smtClean="0">
                        <a:latin typeface="Cambria Math" charset="0"/>
                      </a:rPr>
                      <m:t>)</m:t>
                    </m:r>
                  </m:oMath>
                </a14:m>
                <a:endParaRPr kumimoji="1" lang="en-US" altLang="ja-JP" dirty="0" smtClean="0"/>
              </a:p>
              <a:p>
                <a:pPr marL="457200" lvl="1" indent="0">
                  <a:buNone/>
                </a:pPr>
                <a:r>
                  <a:rPr lang="ja-JP" altLang="en-US" dirty="0"/>
                  <a:t>　</a:t>
                </a:r>
                <a:r>
                  <a:rPr lang="ja-JP" altLang="en-US" dirty="0" smtClean="0"/>
                  <a:t>　</a:t>
                </a:r>
                <a:r>
                  <a:rPr kumimoji="1" lang="ja-JP" altLang="en-US" dirty="0" smtClean="0"/>
                  <a:t>からランダムに生成</a:t>
                </a:r>
                <a:endParaRPr kumimoji="1" lang="en-US" altLang="ja-JP" dirty="0" smtClean="0"/>
              </a:p>
              <a:p>
                <a:pPr marL="457200" lvl="1" indent="0">
                  <a:buNone/>
                </a:pPr>
                <a:r>
                  <a:rPr lang="en-US" altLang="ja-JP" dirty="0" smtClean="0"/>
                  <a:t>4:</a:t>
                </a:r>
                <a:r>
                  <a:rPr lang="ja-JP" altLang="en-US" dirty="0" smtClean="0"/>
                  <a:t>　</a:t>
                </a:r>
                <a14:m>
                  <m:oMath xmlns:m="http://schemas.openxmlformats.org/officeDocument/2006/math">
                    <m:r>
                      <a:rPr lang="en-US" altLang="ja-JP" i="1">
                        <a:latin typeface="Cambria Math" charset="0"/>
                      </a:rPr>
                      <m:t>𝑖</m:t>
                    </m:r>
                    <m:r>
                      <a:rPr lang="ja-JP" altLang="en-US" i="1">
                        <a:latin typeface="Cambria Math" charset="0"/>
                      </a:rPr>
                      <m:t>←</m:t>
                    </m:r>
                    <m:sSub>
                      <m:sSubPr>
                        <m:ctrlPr>
                          <a:rPr lang="en-US" altLang="ja-JP" i="1">
                            <a:latin typeface="Cambria Math" charset="0"/>
                          </a:rPr>
                        </m:ctrlPr>
                      </m:sSubPr>
                      <m:e>
                        <m:r>
                          <a:rPr lang="en-US" altLang="ja-JP" b="0" i="1" smtClean="0">
                            <a:latin typeface="Cambria Math" charset="0"/>
                          </a:rPr>
                          <m:t>𝑎𝑟𝑔𝑚𝑎𝑥</m:t>
                        </m:r>
                      </m:e>
                      <m:sub>
                        <m:r>
                          <a:rPr lang="en-US" altLang="ja-JP" i="1">
                            <a:latin typeface="Cambria Math" charset="0"/>
                          </a:rPr>
                          <m:t>𝑖</m:t>
                        </m:r>
                        <m:r>
                          <a:rPr lang="en-US" altLang="ja-JP" i="1" smtClean="0">
                            <a:latin typeface="Cambria Math" charset="0"/>
                            <a:ea typeface="Cambria Math" charset="0"/>
                            <a:cs typeface="Cambria Math" charset="0"/>
                          </a:rPr>
                          <m:t>𝜖</m:t>
                        </m:r>
                        <m:r>
                          <a:rPr lang="en-US" altLang="ja-JP" b="0" i="1" smtClean="0">
                            <a:latin typeface="Cambria Math" charset="0"/>
                          </a:rPr>
                          <m:t>{1,2…</m:t>
                        </m:r>
                        <m:r>
                          <a:rPr lang="en-US" altLang="ja-JP" b="0" i="1" smtClean="0">
                            <a:latin typeface="Cambria Math" charset="0"/>
                          </a:rPr>
                          <m:t>𝐾</m:t>
                        </m:r>
                        <m:r>
                          <a:rPr lang="en-US" altLang="ja-JP" b="0" i="1" smtClean="0">
                            <a:latin typeface="Cambria Math" charset="0"/>
                          </a:rPr>
                          <m:t>}</m:t>
                        </m:r>
                      </m:sub>
                    </m:sSub>
                    <m:sSub>
                      <m:sSubPr>
                        <m:ctrlPr>
                          <a:rPr lang="en-US" altLang="ja-JP" i="1">
                            <a:latin typeface="Cambria Math" charset="0"/>
                          </a:rPr>
                        </m:ctrlPr>
                      </m:sSubPr>
                      <m:e>
                        <m:acc>
                          <m:accPr>
                            <m:chr m:val="̅"/>
                            <m:ctrlPr>
                              <a:rPr lang="en-US" altLang="ja-JP" i="1">
                                <a:latin typeface="Cambria Math" charset="0"/>
                              </a:rPr>
                            </m:ctrlPr>
                          </m:accPr>
                          <m:e>
                            <m:r>
                              <a:rPr lang="en-US" altLang="ja-JP" i="1">
                                <a:latin typeface="Cambria Math" charset="0"/>
                              </a:rPr>
                              <m:t>𝜇</m:t>
                            </m:r>
                          </m:e>
                        </m:acc>
                      </m:e>
                      <m:sub>
                        <m:r>
                          <a:rPr lang="en-US" altLang="ja-JP" i="1">
                            <a:latin typeface="Cambria Math" charset="0"/>
                          </a:rPr>
                          <m:t>𝑖</m:t>
                        </m:r>
                      </m:sub>
                    </m:sSub>
                  </m:oMath>
                </a14:m>
                <a:endParaRPr lang="en-US" altLang="ja-JP" dirty="0" smtClean="0"/>
              </a:p>
              <a:p>
                <a:pPr marL="457200" lvl="1" indent="0">
                  <a:buNone/>
                </a:pPr>
                <a:r>
                  <a:rPr kumimoji="1" lang="en-US" altLang="ja-JP" dirty="0" smtClean="0"/>
                  <a:t>5:</a:t>
                </a:r>
                <a:r>
                  <a:rPr kumimoji="1" lang="ja-JP" altLang="en-US" dirty="0" smtClean="0"/>
                  <a:t>　アーム</a:t>
                </a:r>
                <a14:m>
                  <m:oMath xmlns:m="http://schemas.openxmlformats.org/officeDocument/2006/math">
                    <m:r>
                      <a:rPr lang="en-US" altLang="ja-JP" i="1">
                        <a:latin typeface="Cambria Math" charset="0"/>
                      </a:rPr>
                      <m:t>𝑖</m:t>
                    </m:r>
                  </m:oMath>
                </a14:m>
                <a:r>
                  <a:rPr kumimoji="1" lang="ja-JP" altLang="en-US" dirty="0" smtClean="0"/>
                  <a:t>を引いて報酬</a:t>
                </a:r>
                <a14:m>
                  <m:oMath xmlns:m="http://schemas.openxmlformats.org/officeDocument/2006/math">
                    <m:sSub>
                      <m:sSubPr>
                        <m:ctrlPr>
                          <a:rPr lang="en-US" altLang="ja-JP" i="1">
                            <a:latin typeface="Cambria Math" charset="0"/>
                          </a:rPr>
                        </m:ctrlPr>
                      </m:sSubPr>
                      <m:e>
                        <m:r>
                          <a:rPr lang="en-US" altLang="ja-JP" b="0" i="1" smtClean="0">
                            <a:latin typeface="Cambria Math" charset="0"/>
                          </a:rPr>
                          <m:t>𝑋</m:t>
                        </m:r>
                      </m:e>
                      <m:sub>
                        <m:r>
                          <a:rPr lang="en-US" altLang="ja-JP" i="1">
                            <a:latin typeface="Cambria Math" charset="0"/>
                          </a:rPr>
                          <m:t>𝑖</m:t>
                        </m:r>
                      </m:sub>
                    </m:sSub>
                    <m:d>
                      <m:dPr>
                        <m:ctrlPr>
                          <a:rPr lang="en-US" altLang="ja-JP" b="0" i="1" smtClean="0">
                            <a:latin typeface="Cambria Math" charset="0"/>
                          </a:rPr>
                        </m:ctrlPr>
                      </m:dPr>
                      <m:e>
                        <m:r>
                          <a:rPr lang="en-US" altLang="ja-JP" b="0" i="1" smtClean="0">
                            <a:latin typeface="Cambria Math" charset="0"/>
                          </a:rPr>
                          <m:t>𝑡</m:t>
                        </m:r>
                      </m:e>
                    </m:d>
                    <m:r>
                      <a:rPr lang="en-US" altLang="ja-JP" i="1">
                        <a:latin typeface="Cambria Math" charset="0"/>
                        <a:ea typeface="Cambria Math" charset="0"/>
                        <a:cs typeface="Cambria Math" charset="0"/>
                      </a:rPr>
                      <m:t>𝜖</m:t>
                    </m:r>
                    <m:r>
                      <a:rPr lang="en-US" altLang="ja-JP" b="0" i="1" smtClean="0">
                        <a:latin typeface="Cambria Math" charset="0"/>
                        <a:ea typeface="Cambria Math" charset="0"/>
                        <a:cs typeface="Cambria Math" charset="0"/>
                      </a:rPr>
                      <m:t>{0,1}</m:t>
                    </m:r>
                  </m:oMath>
                </a14:m>
                <a:r>
                  <a:rPr kumimoji="1" lang="ja-JP" altLang="en-US" dirty="0" smtClean="0"/>
                  <a:t>を観測</a:t>
                </a:r>
                <a:endParaRPr kumimoji="1" lang="en-US" altLang="ja-JP" dirty="0" smtClean="0"/>
              </a:p>
              <a:p>
                <a:pPr marL="457200" lvl="1" indent="0">
                  <a:buNone/>
                </a:pPr>
                <a:r>
                  <a:rPr lang="en-US" altLang="ja-JP" dirty="0" smtClean="0"/>
                  <a:t>6:</a:t>
                </a:r>
                <a:r>
                  <a:rPr lang="ja-JP" altLang="en-US" dirty="0" smtClean="0"/>
                  <a:t>　</a:t>
                </a:r>
                <a:r>
                  <a:rPr lang="en-US" altLang="ja-JP" dirty="0"/>
                  <a:t> </a:t>
                </a:r>
                <a14:m>
                  <m:oMath xmlns:m="http://schemas.openxmlformats.org/officeDocument/2006/math">
                    <m:sSub>
                      <m:sSubPr>
                        <m:ctrlPr>
                          <a:rPr lang="en-US" altLang="ja-JP" i="1">
                            <a:latin typeface="Cambria Math" charset="0"/>
                          </a:rPr>
                        </m:ctrlPr>
                      </m:sSubPr>
                      <m:e>
                        <m:r>
                          <a:rPr lang="en-US" altLang="ja-JP" i="1">
                            <a:latin typeface="Cambria Math" charset="0"/>
                          </a:rPr>
                          <m:t>𝑛</m:t>
                        </m:r>
                      </m:e>
                      <m:sub>
                        <m:r>
                          <a:rPr lang="en-US" altLang="ja-JP" i="1">
                            <a:latin typeface="Cambria Math" charset="0"/>
                          </a:rPr>
                          <m:t>𝑖</m:t>
                        </m:r>
                      </m:sub>
                    </m:sSub>
                    <m:r>
                      <a:rPr lang="ja-JP" altLang="en-US" i="1">
                        <a:latin typeface="Cambria Math" charset="0"/>
                      </a:rPr>
                      <m:t>←</m:t>
                    </m:r>
                    <m:sSub>
                      <m:sSubPr>
                        <m:ctrlPr>
                          <a:rPr lang="en-US" altLang="ja-JP" i="1">
                            <a:latin typeface="Cambria Math" charset="0"/>
                          </a:rPr>
                        </m:ctrlPr>
                      </m:sSubPr>
                      <m:e>
                        <m:r>
                          <a:rPr lang="en-US" altLang="ja-JP" i="1">
                            <a:latin typeface="Cambria Math" charset="0"/>
                          </a:rPr>
                          <m:t>𝑛</m:t>
                        </m:r>
                      </m:e>
                      <m:sub>
                        <m:r>
                          <a:rPr lang="en-US" altLang="ja-JP" i="1">
                            <a:latin typeface="Cambria Math" charset="0"/>
                          </a:rPr>
                          <m:t>𝑖</m:t>
                        </m:r>
                      </m:sub>
                    </m:sSub>
                    <m:r>
                      <a:rPr lang="en-US" altLang="ja-JP" b="0" i="1" smtClean="0">
                        <a:latin typeface="Cambria Math" charset="0"/>
                      </a:rPr>
                      <m:t>+1</m:t>
                    </m:r>
                    <m:r>
                      <a:rPr lang="en-US" altLang="ja-JP" i="1">
                        <a:latin typeface="Cambria Math" charset="0"/>
                      </a:rPr>
                      <m:t>,  </m:t>
                    </m:r>
                    <m:sSub>
                      <m:sSubPr>
                        <m:ctrlPr>
                          <a:rPr lang="en-US" altLang="ja-JP" i="1">
                            <a:latin typeface="Cambria Math" charset="0"/>
                          </a:rPr>
                        </m:ctrlPr>
                      </m:sSubPr>
                      <m:e>
                        <m:r>
                          <a:rPr lang="en-US" altLang="ja-JP" i="1">
                            <a:latin typeface="Cambria Math" charset="0"/>
                          </a:rPr>
                          <m:t>𝑚</m:t>
                        </m:r>
                      </m:e>
                      <m:sub>
                        <m:r>
                          <a:rPr lang="en-US" altLang="ja-JP" i="1">
                            <a:latin typeface="Cambria Math" charset="0"/>
                          </a:rPr>
                          <m:t>𝑖</m:t>
                        </m:r>
                      </m:sub>
                    </m:sSub>
                    <m:r>
                      <a:rPr lang="ja-JP" altLang="en-US" i="1">
                        <a:latin typeface="Cambria Math" charset="0"/>
                      </a:rPr>
                      <m:t>←</m:t>
                    </m:r>
                    <m:sSub>
                      <m:sSubPr>
                        <m:ctrlPr>
                          <a:rPr lang="en-US" altLang="ja-JP" i="1">
                            <a:latin typeface="Cambria Math" charset="0"/>
                          </a:rPr>
                        </m:ctrlPr>
                      </m:sSubPr>
                      <m:e>
                        <m:r>
                          <a:rPr lang="en-US" altLang="ja-JP" i="1">
                            <a:latin typeface="Cambria Math" charset="0"/>
                          </a:rPr>
                          <m:t>𝑚</m:t>
                        </m:r>
                      </m:e>
                      <m:sub>
                        <m:r>
                          <a:rPr lang="en-US" altLang="ja-JP" i="1">
                            <a:latin typeface="Cambria Math" charset="0"/>
                          </a:rPr>
                          <m:t>𝑖</m:t>
                        </m:r>
                      </m:sub>
                    </m:sSub>
                    <m:r>
                      <a:rPr lang="en-US" altLang="ja-JP" b="0" i="1" smtClean="0">
                        <a:latin typeface="Cambria Math" charset="0"/>
                      </a:rPr>
                      <m:t>+</m:t>
                    </m:r>
                    <m:sSub>
                      <m:sSubPr>
                        <m:ctrlPr>
                          <a:rPr lang="en-US" altLang="ja-JP" i="1">
                            <a:latin typeface="Cambria Math" charset="0"/>
                          </a:rPr>
                        </m:ctrlPr>
                      </m:sSubPr>
                      <m:e>
                        <m:r>
                          <a:rPr lang="en-US" altLang="ja-JP" i="1">
                            <a:latin typeface="Cambria Math" charset="0"/>
                          </a:rPr>
                          <m:t>𝑋</m:t>
                        </m:r>
                      </m:e>
                      <m:sub>
                        <m:r>
                          <a:rPr lang="en-US" altLang="ja-JP" i="1">
                            <a:latin typeface="Cambria Math" charset="0"/>
                          </a:rPr>
                          <m:t>𝑖</m:t>
                        </m:r>
                      </m:sub>
                    </m:sSub>
                    <m:d>
                      <m:dPr>
                        <m:ctrlPr>
                          <a:rPr lang="en-US" altLang="ja-JP" i="1">
                            <a:latin typeface="Cambria Math" charset="0"/>
                          </a:rPr>
                        </m:ctrlPr>
                      </m:dPr>
                      <m:e>
                        <m:r>
                          <a:rPr lang="en-US" altLang="ja-JP" i="1">
                            <a:latin typeface="Cambria Math" charset="0"/>
                          </a:rPr>
                          <m:t>𝑡</m:t>
                        </m:r>
                      </m:e>
                    </m:d>
                  </m:oMath>
                </a14:m>
                <a:endParaRPr lang="en-US" altLang="ja-JP" dirty="0" smtClean="0"/>
              </a:p>
              <a:p>
                <a:pPr marL="457200" lvl="1" indent="0">
                  <a:buNone/>
                </a:pPr>
                <a:r>
                  <a:rPr kumimoji="1" lang="en-US" altLang="ja-JP" dirty="0" smtClean="0"/>
                  <a:t>7:end for</a:t>
                </a:r>
              </a:p>
            </p:txBody>
          </p:sp>
        </mc:Choice>
        <mc:Fallback xmlns="">
          <p:sp>
            <p:nvSpPr>
              <p:cNvPr id="3" name="コンテンツ プレースホルダー 2"/>
              <p:cNvSpPr>
                <a:spLocks noGrp="1" noRot="1" noChangeAspect="1" noMove="1" noResize="1" noEditPoints="1" noAdjustHandles="1" noChangeArrowheads="1" noChangeShapeType="1" noTextEdit="1"/>
              </p:cNvSpPr>
              <p:nvPr>
                <p:ph idx="1"/>
              </p:nvPr>
            </p:nvSpPr>
            <p:spPr>
              <a:blipFill rotWithShape="0">
                <a:blip r:embed="rId2"/>
                <a:stretch>
                  <a:fillRect l="-2570" t="-3751" b="-4103"/>
                </a:stretch>
              </a:blipFill>
            </p:spPr>
            <p:txBody>
              <a:bodyPr/>
              <a:lstStyle/>
              <a:p>
                <a:r>
                  <a:rPr lang="ja-JP" altLang="en-US">
                    <a:noFill/>
                  </a:rPr>
                  <a:t> </a:t>
                </a:r>
              </a:p>
            </p:txBody>
          </p:sp>
        </mc:Fallback>
      </mc:AlternateContent>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23</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12634459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bandit</a:t>
            </a:r>
            <a:r>
              <a:rPr lang="ja-JP" altLang="en-US" dirty="0" smtClean="0"/>
              <a:t>アルゴリズムの</a:t>
            </a:r>
            <a:r>
              <a:rPr lang="en-US" altLang="ja-JP" dirty="0" smtClean="0"/>
              <a:t>python</a:t>
            </a:r>
            <a:r>
              <a:rPr lang="ja-JP" altLang="en-US" dirty="0" smtClean="0"/>
              <a:t>コード</a:t>
            </a:r>
            <a:endParaRPr kumimoji="1" lang="ja-JP" altLang="en-US" dirty="0"/>
          </a:p>
        </p:txBody>
      </p:sp>
      <p:sp>
        <p:nvSpPr>
          <p:cNvPr id="3" name="コンテンツ プレースホルダー 2"/>
          <p:cNvSpPr>
            <a:spLocks noGrp="1"/>
          </p:cNvSpPr>
          <p:nvPr>
            <p:ph idx="1"/>
          </p:nvPr>
        </p:nvSpPr>
        <p:spPr/>
        <p:txBody>
          <a:bodyPr/>
          <a:lstStyle/>
          <a:p>
            <a:pPr marL="514350" indent="-457200"/>
            <a:r>
              <a:rPr lang="en-US" altLang="ja-JP" dirty="0"/>
              <a:t>Thompson sampling</a:t>
            </a:r>
            <a:r>
              <a:rPr lang="ja-JP" altLang="en-US" dirty="0"/>
              <a:t>の例</a:t>
            </a:r>
            <a:endParaRPr lang="en-US" altLang="ja-JP" dirty="0"/>
          </a:p>
          <a:p>
            <a:pPr marL="57150" indent="0">
              <a:buNone/>
            </a:pPr>
            <a:r>
              <a:rPr kumimoji="1" lang="en-US" altLang="ja-JP" sz="2200" dirty="0" smtClean="0"/>
              <a:t>a=1, b=1</a:t>
            </a:r>
            <a:endParaRPr lang="en-US" altLang="ja-JP" sz="2200" dirty="0" smtClean="0"/>
          </a:p>
          <a:p>
            <a:pPr marL="57150" indent="0">
              <a:buNone/>
            </a:pPr>
            <a:r>
              <a:rPr kumimoji="1" lang="en-US" altLang="ja-JP" sz="2200" dirty="0" smtClean="0"/>
              <a:t>n=</a:t>
            </a:r>
            <a:r>
              <a:rPr kumimoji="1" lang="en-US" altLang="ja-JP" sz="2200" dirty="0" err="1" smtClean="0"/>
              <a:t>np.zeros</a:t>
            </a:r>
            <a:r>
              <a:rPr kumimoji="1" lang="en-US" altLang="ja-JP" sz="2200" dirty="0" smtClean="0"/>
              <a:t>(</a:t>
            </a:r>
            <a:r>
              <a:rPr lang="en-US" altLang="ja-JP" sz="2200" dirty="0" err="1" smtClean="0"/>
              <a:t>num_contents</a:t>
            </a:r>
            <a:r>
              <a:rPr kumimoji="1" lang="en-US" altLang="ja-JP" sz="2200" dirty="0" smtClean="0"/>
              <a:t>)</a:t>
            </a:r>
          </a:p>
          <a:p>
            <a:pPr marL="57150" indent="0">
              <a:buNone/>
            </a:pPr>
            <a:r>
              <a:rPr lang="en-US" altLang="ja-JP" sz="2200" dirty="0" smtClean="0"/>
              <a:t>m=</a:t>
            </a:r>
            <a:r>
              <a:rPr lang="en-US" altLang="ja-JP" sz="2200" dirty="0" err="1" smtClean="0"/>
              <a:t>np.zeros</a:t>
            </a:r>
            <a:r>
              <a:rPr lang="en-US" altLang="ja-JP" sz="2200" dirty="0" smtClean="0"/>
              <a:t>(</a:t>
            </a:r>
            <a:r>
              <a:rPr lang="en-US" altLang="ja-JP" sz="2200" dirty="0" err="1" smtClean="0"/>
              <a:t>num_contents</a:t>
            </a:r>
            <a:r>
              <a:rPr lang="en-US" altLang="ja-JP" sz="2200" dirty="0"/>
              <a:t>)</a:t>
            </a:r>
            <a:endParaRPr kumimoji="1" lang="en-US" altLang="ja-JP" sz="2200" dirty="0" smtClean="0"/>
          </a:p>
          <a:p>
            <a:pPr marL="57150" indent="0">
              <a:buNone/>
            </a:pPr>
            <a:r>
              <a:rPr lang="en-US" altLang="ja-JP" sz="2200" dirty="0" smtClean="0"/>
              <a:t>for </a:t>
            </a:r>
            <a:r>
              <a:rPr lang="en-US" altLang="ja-JP" sz="2200" dirty="0"/>
              <a:t>t</a:t>
            </a:r>
            <a:r>
              <a:rPr lang="en-US" altLang="ja-JP" sz="2200" dirty="0" smtClean="0"/>
              <a:t> in range(</a:t>
            </a:r>
            <a:r>
              <a:rPr lang="en-US" altLang="ja-JP" sz="2200" dirty="0" err="1" smtClean="0"/>
              <a:t>time_limit</a:t>
            </a:r>
            <a:r>
              <a:rPr lang="en-US" altLang="ja-JP" sz="2200" dirty="0" smtClean="0"/>
              <a:t>):</a:t>
            </a:r>
          </a:p>
          <a:p>
            <a:pPr marL="57150" indent="0">
              <a:buNone/>
            </a:pPr>
            <a:r>
              <a:rPr lang="ja-JP" altLang="en-US" sz="2200" dirty="0" smtClean="0"/>
              <a:t>　</a:t>
            </a:r>
            <a:r>
              <a:rPr lang="en-US" altLang="ja-JP" sz="2200" dirty="0" smtClean="0"/>
              <a:t>u=</a:t>
            </a:r>
            <a:r>
              <a:rPr lang="en-US" altLang="ja-JP" sz="2200" dirty="0" err="1"/>
              <a:t>np.zeros</a:t>
            </a:r>
            <a:r>
              <a:rPr lang="en-US" altLang="ja-JP" sz="2200" dirty="0"/>
              <a:t>(</a:t>
            </a:r>
            <a:r>
              <a:rPr lang="en-US" altLang="ja-JP" sz="2200" dirty="0" err="1"/>
              <a:t>num_contents</a:t>
            </a:r>
            <a:r>
              <a:rPr lang="en-US" altLang="ja-JP" sz="2200" dirty="0" smtClean="0"/>
              <a:t>)</a:t>
            </a:r>
          </a:p>
          <a:p>
            <a:pPr marL="57150" indent="0">
              <a:buNone/>
            </a:pPr>
            <a:r>
              <a:rPr lang="ja-JP" altLang="en-US" sz="2200" dirty="0"/>
              <a:t>　</a:t>
            </a:r>
            <a:r>
              <a:rPr lang="en-US" altLang="ja-JP" sz="2200" dirty="0" smtClean="0"/>
              <a:t>for s </a:t>
            </a:r>
            <a:r>
              <a:rPr lang="en-US" altLang="ja-JP" sz="2200" dirty="0"/>
              <a:t>in </a:t>
            </a:r>
            <a:r>
              <a:rPr lang="en-US" altLang="ja-JP" sz="2200" dirty="0" smtClean="0"/>
              <a:t>range(</a:t>
            </a:r>
            <a:r>
              <a:rPr lang="en-US" altLang="ja-JP" sz="2200" dirty="0" err="1" smtClean="0"/>
              <a:t>num_sampling</a:t>
            </a:r>
            <a:r>
              <a:rPr lang="en-US" altLang="ja-JP" sz="2200" dirty="0" smtClean="0"/>
              <a:t>)</a:t>
            </a:r>
          </a:p>
          <a:p>
            <a:pPr marL="57150" indent="0">
              <a:buNone/>
            </a:pPr>
            <a:r>
              <a:rPr lang="ja-JP" altLang="en-US" sz="2200" dirty="0"/>
              <a:t>　</a:t>
            </a:r>
            <a:r>
              <a:rPr lang="ja-JP" altLang="en-US" sz="2200" dirty="0" smtClean="0"/>
              <a:t>　</a:t>
            </a:r>
            <a:r>
              <a:rPr lang="en-US" altLang="ja-JP" sz="2200" dirty="0" smtClean="0"/>
              <a:t>mu[</a:t>
            </a:r>
            <a:r>
              <a:rPr lang="en-US" altLang="ja-JP" sz="2200" dirty="0" err="1" smtClean="0"/>
              <a:t>i</a:t>
            </a:r>
            <a:r>
              <a:rPr lang="en-US" altLang="ja-JP" sz="2200" dirty="0"/>
              <a:t>]=</a:t>
            </a:r>
            <a:r>
              <a:rPr lang="en-US" altLang="ja-JP" sz="2200" dirty="0" err="1" smtClean="0"/>
              <a:t>np.random.beta</a:t>
            </a:r>
            <a:r>
              <a:rPr lang="en-US" altLang="ja-JP" sz="2200" dirty="0" smtClean="0"/>
              <a:t>(</a:t>
            </a:r>
            <a:r>
              <a:rPr lang="en-US" altLang="ja-JP" sz="2200" dirty="0" err="1" smtClean="0"/>
              <a:t>a+m</a:t>
            </a:r>
            <a:r>
              <a:rPr lang="en-US" altLang="ja-JP" sz="2200" dirty="0" smtClean="0"/>
              <a:t>[</a:t>
            </a:r>
            <a:r>
              <a:rPr lang="en-US" altLang="ja-JP" sz="2200" dirty="0" err="1" smtClean="0"/>
              <a:t>i</a:t>
            </a:r>
            <a:r>
              <a:rPr lang="en-US" altLang="ja-JP" sz="2200" dirty="0" smtClean="0"/>
              <a:t>], n[</a:t>
            </a:r>
            <a:r>
              <a:rPr lang="en-US" altLang="ja-JP" sz="2200" dirty="0" err="1" smtClean="0"/>
              <a:t>i</a:t>
            </a:r>
            <a:r>
              <a:rPr lang="en-US" altLang="ja-JP" sz="2200" dirty="0" smtClean="0"/>
              <a:t>]-m[</a:t>
            </a:r>
            <a:r>
              <a:rPr lang="en-US" altLang="ja-JP" sz="2200" dirty="0" err="1" smtClean="0"/>
              <a:t>i</a:t>
            </a:r>
            <a:r>
              <a:rPr lang="en-US" altLang="ja-JP" sz="2200" dirty="0"/>
              <a:t>]</a:t>
            </a:r>
            <a:r>
              <a:rPr lang="en-US" altLang="ja-JP" sz="2200" dirty="0" smtClean="0"/>
              <a:t>+b, </a:t>
            </a:r>
          </a:p>
          <a:p>
            <a:pPr marL="57150" indent="0">
              <a:buNone/>
            </a:pPr>
            <a:r>
              <a:rPr lang="ja-JP" altLang="en-US" sz="2200" dirty="0"/>
              <a:t>　</a:t>
            </a:r>
            <a:r>
              <a:rPr lang="ja-JP" altLang="en-US" sz="2200" dirty="0" smtClean="0"/>
              <a:t>　　　　</a:t>
            </a:r>
            <a:r>
              <a:rPr lang="en-US" altLang="ja-JP" sz="2200" dirty="0" smtClean="0"/>
              <a:t>  size=</a:t>
            </a:r>
            <a:r>
              <a:rPr lang="en-US" altLang="ja-JP" sz="2200" dirty="0" err="1" smtClean="0"/>
              <a:t>num_sampling</a:t>
            </a:r>
            <a:r>
              <a:rPr lang="en-US" altLang="ja-JP" sz="2200" dirty="0"/>
              <a:t>).sum()</a:t>
            </a:r>
            <a:endParaRPr lang="en-US" altLang="ja-JP" sz="2200" dirty="0" smtClean="0"/>
          </a:p>
          <a:p>
            <a:pPr marL="57150" indent="0">
              <a:buNone/>
            </a:pPr>
            <a:r>
              <a:rPr lang="ja-JP" altLang="en-US" sz="2200" dirty="0" smtClean="0"/>
              <a:t>　</a:t>
            </a:r>
            <a:r>
              <a:rPr kumimoji="1" lang="en-US" altLang="ja-JP" sz="2200" dirty="0" err="1" smtClean="0"/>
              <a:t>arm_to_play</a:t>
            </a:r>
            <a:r>
              <a:rPr kumimoji="1" lang="en-US" altLang="ja-JP" sz="2200" dirty="0" smtClean="0"/>
              <a:t>=</a:t>
            </a:r>
            <a:r>
              <a:rPr lang="pl-PL" altLang="ja-JP" sz="2200" dirty="0" err="1"/>
              <a:t>np.array</a:t>
            </a:r>
            <a:r>
              <a:rPr lang="pl-PL" altLang="ja-JP" sz="2200" dirty="0"/>
              <a:t>(mu).</a:t>
            </a:r>
            <a:r>
              <a:rPr lang="pl-PL" altLang="ja-JP" sz="2200" dirty="0" err="1"/>
              <a:t>argsort</a:t>
            </a:r>
            <a:r>
              <a:rPr lang="pl-PL" altLang="ja-JP" sz="2200" dirty="0"/>
              <a:t>()[-</a:t>
            </a:r>
            <a:r>
              <a:rPr lang="pl-PL" altLang="ja-JP" sz="2200" dirty="0" smtClean="0"/>
              <a:t>1:][::-</a:t>
            </a:r>
            <a:r>
              <a:rPr lang="pl-PL" altLang="ja-JP" sz="2200" dirty="0"/>
              <a:t>1]</a:t>
            </a:r>
            <a:endParaRPr lang="en-US" altLang="ja-JP" sz="2200" dirty="0" smtClean="0"/>
          </a:p>
          <a:p>
            <a:pPr marL="57150" indent="0">
              <a:buNone/>
            </a:pPr>
            <a:r>
              <a:rPr kumimoji="1" lang="ja-JP" altLang="en-US" sz="2200" dirty="0"/>
              <a:t>　</a:t>
            </a:r>
            <a:r>
              <a:rPr kumimoji="1" lang="en-US" altLang="ja-JP" sz="2200" dirty="0" smtClean="0"/>
              <a:t>r = reward(</a:t>
            </a:r>
            <a:r>
              <a:rPr lang="en-US" altLang="ja-JP" sz="2200" dirty="0" err="1"/>
              <a:t>arm_to_play</a:t>
            </a:r>
            <a:r>
              <a:rPr kumimoji="1" lang="en-US" altLang="ja-JP" sz="2200" dirty="0" smtClean="0"/>
              <a:t>)</a:t>
            </a:r>
          </a:p>
          <a:p>
            <a:pPr marL="57150" indent="0">
              <a:buNone/>
            </a:pPr>
            <a:r>
              <a:rPr lang="ja-JP" altLang="en-US" sz="2200" dirty="0" smtClean="0"/>
              <a:t>　</a:t>
            </a:r>
            <a:r>
              <a:rPr lang="en-US" altLang="ja-JP" sz="2200" dirty="0" smtClean="0"/>
              <a:t>n[</a:t>
            </a:r>
            <a:r>
              <a:rPr lang="en-US" altLang="ja-JP" sz="2200" dirty="0" err="1" smtClean="0"/>
              <a:t>i</a:t>
            </a:r>
            <a:r>
              <a:rPr lang="en-US" altLang="ja-JP" sz="2200" dirty="0" smtClean="0"/>
              <a:t>]=</a:t>
            </a:r>
            <a:r>
              <a:rPr lang="en-US" altLang="ja-JP" sz="2200" dirty="0"/>
              <a:t>n[</a:t>
            </a:r>
            <a:r>
              <a:rPr lang="en-US" altLang="ja-JP" sz="2200" dirty="0" err="1"/>
              <a:t>i</a:t>
            </a:r>
            <a:r>
              <a:rPr lang="en-US" altLang="ja-JP" sz="2200" dirty="0" smtClean="0"/>
              <a:t>]+1</a:t>
            </a:r>
          </a:p>
          <a:p>
            <a:pPr marL="57150" indent="0">
              <a:buNone/>
            </a:pPr>
            <a:r>
              <a:rPr lang="ja-JP" altLang="en-US" sz="2200" dirty="0"/>
              <a:t>　</a:t>
            </a:r>
            <a:r>
              <a:rPr lang="en-US" altLang="ja-JP" sz="2200" dirty="0" smtClean="0"/>
              <a:t>m[</a:t>
            </a:r>
            <a:r>
              <a:rPr lang="en-US" altLang="ja-JP" sz="2200" dirty="0" err="1" smtClean="0"/>
              <a:t>i</a:t>
            </a:r>
            <a:r>
              <a:rPr lang="en-US" altLang="ja-JP" sz="2200" dirty="0" smtClean="0"/>
              <a:t>]=</a:t>
            </a:r>
            <a:r>
              <a:rPr lang="en-US" altLang="ja-JP" sz="2200" dirty="0"/>
              <a:t>m[</a:t>
            </a:r>
            <a:r>
              <a:rPr lang="en-US" altLang="ja-JP" sz="2200" dirty="0" err="1"/>
              <a:t>i</a:t>
            </a:r>
            <a:r>
              <a:rPr lang="en-US" altLang="ja-JP" sz="2200" dirty="0" smtClean="0"/>
              <a:t>]+</a:t>
            </a:r>
            <a:r>
              <a:rPr lang="en-US" altLang="ja-JP" sz="2200" dirty="0"/>
              <a:t> </a:t>
            </a:r>
            <a:r>
              <a:rPr lang="en-US" altLang="ja-JP" sz="2200" dirty="0" smtClean="0"/>
              <a:t>r</a:t>
            </a:r>
          </a:p>
          <a:p>
            <a:pPr marL="57150" indent="0">
              <a:buNone/>
            </a:pPr>
            <a:r>
              <a:rPr lang="en-US" altLang="ja-JP" sz="2200" dirty="0" smtClean="0"/>
              <a:t>#</a:t>
            </a:r>
            <a:r>
              <a:rPr lang="ja-JP" altLang="en-US" sz="2200" dirty="0" smtClean="0"/>
              <a:t>指定した腕から</a:t>
            </a:r>
            <a:r>
              <a:rPr lang="en-US" altLang="ja-JP" sz="2200" dirty="0" smtClean="0"/>
              <a:t>[0,1]</a:t>
            </a:r>
            <a:r>
              <a:rPr lang="ja-JP" altLang="en-US" sz="2200" dirty="0" smtClean="0"/>
              <a:t>の報酬を返す</a:t>
            </a:r>
            <a:r>
              <a:rPr lang="en-US" altLang="ja-JP" sz="2200" dirty="0" smtClean="0"/>
              <a:t>reward</a:t>
            </a:r>
            <a:r>
              <a:rPr lang="ja-JP" altLang="en-US" sz="2200" dirty="0" smtClean="0"/>
              <a:t>関数を便宜的に定義</a:t>
            </a:r>
            <a:endParaRPr lang="en-US" altLang="ja-JP" sz="2200" dirty="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24</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11285864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デモ</a:t>
            </a:r>
            <a:endParaRPr kumimoji="1" lang="ja-JP" altLang="en-US" dirty="0"/>
          </a:p>
        </p:txBody>
      </p:sp>
      <p:sp>
        <p:nvSpPr>
          <p:cNvPr id="3" name="コンテンツ プレースホルダー 2"/>
          <p:cNvSpPr>
            <a:spLocks noGrp="1"/>
          </p:cNvSpPr>
          <p:nvPr>
            <p:ph idx="1"/>
          </p:nvPr>
        </p:nvSpPr>
        <p:spPr/>
        <p:txBody>
          <a:bodyPr/>
          <a:lstStyle/>
          <a:p>
            <a:pPr marL="514350" indent="-457200"/>
            <a:r>
              <a:rPr lang="ja-JP" altLang="en-US" dirty="0" smtClean="0"/>
              <a:t>デモ</a:t>
            </a:r>
            <a:endParaRPr lang="en-US" altLang="ja-JP" sz="2200" dirty="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25</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7233567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実用上の注意</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Thompson sampling</a:t>
            </a:r>
            <a:r>
              <a:rPr kumimoji="1" lang="ja-JP" altLang="en-US" dirty="0" smtClean="0"/>
              <a:t>の例</a:t>
            </a:r>
            <a:endParaRPr kumimoji="1" lang="en-US" altLang="ja-JP" dirty="0" smtClean="0"/>
          </a:p>
          <a:p>
            <a:pPr lvl="1"/>
            <a:r>
              <a:rPr lang="ja-JP" altLang="en-US" dirty="0"/>
              <a:t>ベータ分布の</a:t>
            </a:r>
            <a:r>
              <a:rPr lang="ja-JP" altLang="en-US" dirty="0" smtClean="0"/>
              <a:t>パラメータ初期値をよろしく設定して、新規コンテンツの表出確率を上げる</a:t>
            </a:r>
            <a:endParaRPr lang="en-US" altLang="ja-JP" dirty="0" smtClean="0"/>
          </a:p>
          <a:p>
            <a:pPr lvl="2"/>
            <a:r>
              <a:rPr lang="ja-JP" altLang="en-US" dirty="0" smtClean="0"/>
              <a:t>ベータ分布からのサンプリング結果で表示するコンテンツを決める</a:t>
            </a:r>
            <a:endParaRPr lang="en-US" altLang="ja-JP" dirty="0" smtClean="0"/>
          </a:p>
          <a:p>
            <a:pPr lvl="2"/>
            <a:r>
              <a:rPr lang="ja-JP" altLang="en-US" dirty="0" smtClean="0"/>
              <a:t>初期値が小さいと、初めからプレイする腕として選択されない可能性が高まる</a:t>
            </a:r>
            <a:endParaRPr lang="en-US" altLang="ja-JP" dirty="0" smtClean="0"/>
          </a:p>
          <a:p>
            <a:pPr lvl="1"/>
            <a:r>
              <a:rPr lang="ja-JP" altLang="en-US" dirty="0" smtClean="0"/>
              <a:t>ベータ分布のパラメータ</a:t>
            </a:r>
            <a:r>
              <a:rPr lang="en-US" altLang="ja-JP" dirty="0" smtClean="0"/>
              <a:t>(</a:t>
            </a:r>
            <a:r>
              <a:rPr lang="ja-JP" altLang="en-US" dirty="0" smtClean="0"/>
              <a:t>成功数、失敗数</a:t>
            </a:r>
            <a:r>
              <a:rPr lang="en-US" altLang="ja-JP" dirty="0" smtClean="0"/>
              <a:t>)</a:t>
            </a:r>
            <a:r>
              <a:rPr lang="ja-JP" altLang="en-US" dirty="0" smtClean="0"/>
              <a:t>が大きくなると、推定報酬分布が尖りすぎる</a:t>
            </a:r>
            <a:endParaRPr lang="en-US" altLang="ja-JP" dirty="0" smtClean="0"/>
          </a:p>
          <a:p>
            <a:pPr lvl="2"/>
            <a:r>
              <a:rPr lang="ja-JP" altLang="en-US" dirty="0" smtClean="0"/>
              <a:t>パラメータの合計値にキャップをかけて対応</a:t>
            </a:r>
            <a:endParaRPr lang="en-US" altLang="ja-JP" dirty="0" smtClean="0"/>
          </a:p>
          <a:p>
            <a:pPr lvl="2"/>
            <a:r>
              <a:rPr lang="ja-JP" altLang="en-US" dirty="0" smtClean="0"/>
              <a:t>例</a:t>
            </a:r>
            <a:r>
              <a:rPr lang="en-US" altLang="ja-JP" dirty="0" smtClean="0"/>
              <a:t>)</a:t>
            </a:r>
            <a:r>
              <a:rPr lang="ja-JP" altLang="en-US" dirty="0" smtClean="0"/>
              <a:t>成功数</a:t>
            </a:r>
            <a:r>
              <a:rPr lang="en-US" altLang="ja-JP" dirty="0" smtClean="0"/>
              <a:t>+</a:t>
            </a:r>
            <a:r>
              <a:rPr lang="ja-JP" altLang="en-US" dirty="0" smtClean="0"/>
              <a:t>失敗数</a:t>
            </a:r>
            <a:r>
              <a:rPr lang="en-US" altLang="ja-JP" dirty="0" smtClean="0"/>
              <a:t>(=</a:t>
            </a:r>
            <a:r>
              <a:rPr lang="ja-JP" altLang="en-US" dirty="0" smtClean="0"/>
              <a:t>表示回数</a:t>
            </a:r>
            <a:r>
              <a:rPr lang="en-US" altLang="ja-JP" dirty="0" smtClean="0"/>
              <a:t>)</a:t>
            </a:r>
            <a:r>
              <a:rPr lang="ja-JP" altLang="en-US" dirty="0" smtClean="0"/>
              <a:t>が</a:t>
            </a:r>
            <a:r>
              <a:rPr lang="en-US" altLang="ja-JP" dirty="0" smtClean="0"/>
              <a:t>1000</a:t>
            </a:r>
            <a:r>
              <a:rPr lang="ja-JP" altLang="en-US" dirty="0" smtClean="0"/>
              <a:t>を超える場合、</a:t>
            </a:r>
            <a:r>
              <a:rPr lang="en-US" altLang="ja-JP" dirty="0" smtClean="0"/>
              <a:t>1000</a:t>
            </a:r>
            <a:r>
              <a:rPr lang="ja-JP" altLang="en-US" dirty="0" smtClean="0"/>
              <a:t>の中で成功、失敗回数を按分</a:t>
            </a:r>
            <a:endParaRPr lang="en-US" altLang="ja-JP"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26</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10933243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実用上の注意</a:t>
            </a:r>
            <a:endParaRPr kumimoji="1" lang="ja-JP" altLang="en-US" dirty="0"/>
          </a:p>
        </p:txBody>
      </p:sp>
      <p:sp>
        <p:nvSpPr>
          <p:cNvPr id="3" name="コンテンツ プレースホルダー 2"/>
          <p:cNvSpPr>
            <a:spLocks noGrp="1"/>
          </p:cNvSpPr>
          <p:nvPr>
            <p:ph idx="1"/>
          </p:nvPr>
        </p:nvSpPr>
        <p:spPr/>
        <p:txBody>
          <a:bodyPr/>
          <a:lstStyle/>
          <a:p>
            <a:pPr lvl="1"/>
            <a:r>
              <a:rPr lang="ja-JP" altLang="en-US" dirty="0" smtClean="0"/>
              <a:t>更新</a:t>
            </a:r>
            <a:r>
              <a:rPr lang="ja-JP" altLang="en-US" dirty="0"/>
              <a:t>タイミングをどうするか</a:t>
            </a:r>
            <a:endParaRPr lang="en-US" altLang="ja-JP" dirty="0"/>
          </a:p>
          <a:p>
            <a:pPr lvl="2"/>
            <a:r>
              <a:rPr lang="ja-JP" altLang="en-US" dirty="0"/>
              <a:t>リアルタイムに近づくと要求がシビアに</a:t>
            </a:r>
            <a:endParaRPr lang="en-US" altLang="ja-JP" dirty="0"/>
          </a:p>
          <a:p>
            <a:pPr lvl="2"/>
            <a:r>
              <a:rPr lang="ja-JP" altLang="en-US" dirty="0"/>
              <a:t>期待報酬更新中に別アクセスが来た時の処理を考慮する必要</a:t>
            </a:r>
            <a:endParaRPr lang="en-US" altLang="ja-JP" dirty="0"/>
          </a:p>
          <a:p>
            <a:pPr lvl="2"/>
            <a:r>
              <a:rPr lang="ja-JP" altLang="en-US" dirty="0"/>
              <a:t>報酬を遅れて観測するケースにも対応する必要</a:t>
            </a:r>
            <a:endParaRPr lang="en-US" altLang="ja-JP" dirty="0"/>
          </a:p>
          <a:p>
            <a:pPr lvl="1"/>
            <a:r>
              <a:rPr lang="ja-JP" altLang="en-US" dirty="0" smtClean="0"/>
              <a:t>どうやって計算結果を本番に連携するか</a:t>
            </a:r>
            <a:endParaRPr lang="en-US" altLang="ja-JP" dirty="0" smtClean="0"/>
          </a:p>
          <a:p>
            <a:pPr lvl="2"/>
            <a:r>
              <a:rPr lang="ja-JP" altLang="en-US" dirty="0" smtClean="0"/>
              <a:t>理想的には</a:t>
            </a:r>
            <a:r>
              <a:rPr lang="en-US" altLang="ja-JP" dirty="0" err="1" smtClean="0"/>
              <a:t>api</a:t>
            </a:r>
            <a:r>
              <a:rPr lang="ja-JP" altLang="en-US" dirty="0" smtClean="0"/>
              <a:t>を用意</a:t>
            </a:r>
            <a:r>
              <a:rPr lang="en-US" altLang="ja-JP" dirty="0" smtClean="0"/>
              <a:t>/</a:t>
            </a:r>
            <a:r>
              <a:rPr lang="ja-JP" altLang="en-US" dirty="0" smtClean="0"/>
              <a:t>本番への組み込み</a:t>
            </a:r>
            <a:endParaRPr lang="en-US" altLang="ja-JP" dirty="0" smtClean="0"/>
          </a:p>
          <a:p>
            <a:pPr lvl="2"/>
            <a:r>
              <a:rPr lang="ja-JP" altLang="en-US" dirty="0" smtClean="0"/>
              <a:t>難しいなら予め計算してファイル連携</a:t>
            </a:r>
            <a:endParaRPr lang="en-US" altLang="ja-JP" dirty="0" smtClean="0"/>
          </a:p>
          <a:p>
            <a:pPr lvl="3"/>
            <a:r>
              <a:rPr lang="ja-JP" altLang="en-US" dirty="0" smtClean="0"/>
              <a:t>次回更新までの表示コンテンツを決定しておく</a:t>
            </a:r>
            <a:r>
              <a:rPr lang="en-US" altLang="ja-JP" dirty="0" smtClean="0"/>
              <a:t> or</a:t>
            </a:r>
          </a:p>
          <a:p>
            <a:pPr lvl="3"/>
            <a:r>
              <a:rPr lang="ja-JP" altLang="en-US" dirty="0"/>
              <a:t>次回更新まで</a:t>
            </a:r>
            <a:r>
              <a:rPr lang="ja-JP" altLang="en-US" dirty="0" smtClean="0"/>
              <a:t>の</a:t>
            </a:r>
            <a:r>
              <a:rPr lang="ja-JP" altLang="en-US" dirty="0"/>
              <a:t>コンテンツ</a:t>
            </a:r>
            <a:r>
              <a:rPr lang="ja-JP" altLang="en-US" dirty="0" smtClean="0"/>
              <a:t>表示確率を決定しておく</a:t>
            </a:r>
            <a:endParaRPr lang="en-US" altLang="ja-JP" dirty="0" smtClean="0"/>
          </a:p>
          <a:p>
            <a:pPr marL="1371600" lvl="3" indent="0">
              <a:buNone/>
            </a:pPr>
            <a:r>
              <a:rPr lang="en-US" altLang="ja-JP" dirty="0" smtClean="0"/>
              <a:t>※</a:t>
            </a:r>
            <a:r>
              <a:rPr lang="ja-JP" altLang="en-US" dirty="0" smtClean="0"/>
              <a:t>本来の実施方法ではないが、機能はする</a:t>
            </a:r>
            <a:endParaRPr lang="en-US" altLang="ja-JP"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27</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3212356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実際のプログラムの動き</a:t>
            </a:r>
            <a:endParaRPr kumimoji="1" lang="ja-JP" altLang="en-US" dirty="0"/>
          </a:p>
        </p:txBody>
      </p:sp>
      <p:sp>
        <p:nvSpPr>
          <p:cNvPr id="3" name="コンテンツ プレースホルダー 2"/>
          <p:cNvSpPr>
            <a:spLocks noGrp="1"/>
          </p:cNvSpPr>
          <p:nvPr>
            <p:ph idx="1"/>
          </p:nvPr>
        </p:nvSpPr>
        <p:spPr>
          <a:xfrm>
            <a:off x="409575" y="569908"/>
            <a:ext cx="8302625" cy="5197475"/>
          </a:xfrm>
        </p:spPr>
        <p:txBody>
          <a:bodyPr/>
          <a:lstStyle/>
          <a:p>
            <a:r>
              <a:rPr kumimoji="1" lang="ja-JP" altLang="en-US" sz="2400" dirty="0" smtClean="0"/>
              <a:t>実験環境</a:t>
            </a:r>
            <a:endParaRPr lang="en-US" altLang="ja-JP" sz="1600" dirty="0" smtClean="0"/>
          </a:p>
          <a:p>
            <a:pPr lvl="1"/>
            <a:r>
              <a:rPr lang="ja-JP" altLang="en-US" sz="2000" dirty="0" smtClean="0"/>
              <a:t>出し分けロジック：</a:t>
            </a:r>
            <a:r>
              <a:rPr lang="en-US" altLang="ja-JP" sz="2000" dirty="0" err="1" smtClean="0"/>
              <a:t>thompson</a:t>
            </a:r>
            <a:r>
              <a:rPr lang="en-US" altLang="ja-JP" sz="2000" dirty="0" smtClean="0"/>
              <a:t> sampling</a:t>
            </a:r>
          </a:p>
          <a:p>
            <a:pPr marL="457200" lvl="1" indent="0">
              <a:buNone/>
            </a:pPr>
            <a:r>
              <a:rPr lang="ja-JP" altLang="en-US" sz="2000" dirty="0" smtClean="0"/>
              <a:t>　</a:t>
            </a:r>
            <a:r>
              <a:rPr lang="en-US" altLang="ja-JP" sz="2000" dirty="0" smtClean="0"/>
              <a:t>※β</a:t>
            </a:r>
            <a:r>
              <a:rPr lang="ja-JP" altLang="en-US" sz="2000" dirty="0" smtClean="0"/>
              <a:t>分布パラメータ合計上限値</a:t>
            </a:r>
            <a:r>
              <a:rPr lang="en-US" altLang="ja-JP" sz="2000" dirty="0" smtClean="0"/>
              <a:t>1000(</a:t>
            </a:r>
            <a:r>
              <a:rPr lang="ja-JP" altLang="en-US" sz="2000" dirty="0" smtClean="0"/>
              <a:t>超えたら按分</a:t>
            </a:r>
            <a:r>
              <a:rPr lang="en-US" altLang="ja-JP" sz="2000" dirty="0" smtClean="0"/>
              <a:t>)</a:t>
            </a:r>
            <a:r>
              <a:rPr lang="ja-JP" altLang="en-US" sz="2000" dirty="0" smtClean="0"/>
              <a:t>、初期値</a:t>
            </a:r>
            <a:r>
              <a:rPr lang="en-US" altLang="ja-JP" sz="2000" dirty="0" smtClean="0"/>
              <a:t>1,1</a:t>
            </a:r>
          </a:p>
          <a:p>
            <a:pPr lvl="1"/>
            <a:r>
              <a:rPr lang="ja-JP" altLang="en-US" sz="2000" dirty="0" smtClean="0"/>
              <a:t>出し分け対象コンテンツ、枠：１００本、１０枠</a:t>
            </a:r>
            <a:endParaRPr lang="en-US" altLang="ja-JP" sz="2000" dirty="0" smtClean="0"/>
          </a:p>
          <a:p>
            <a:pPr lvl="1"/>
            <a:r>
              <a:rPr lang="ja-JP" altLang="en-US" sz="2000" dirty="0"/>
              <a:t>コンテンツの真の</a:t>
            </a:r>
            <a:r>
              <a:rPr lang="en-US" altLang="ja-JP" sz="2000" dirty="0"/>
              <a:t>CTR</a:t>
            </a:r>
            <a:r>
              <a:rPr lang="ja-JP" altLang="en-US" sz="2000" dirty="0" smtClean="0"/>
              <a:t>：</a:t>
            </a:r>
            <a:r>
              <a:rPr lang="en-US" altLang="ja-JP" sz="2000" dirty="0" smtClean="0"/>
              <a:t>0.05%〜5%</a:t>
            </a:r>
            <a:r>
              <a:rPr lang="ja-JP" altLang="en-US" sz="2000" dirty="0" smtClean="0"/>
              <a:t>まで</a:t>
            </a:r>
            <a:r>
              <a:rPr lang="en-US" altLang="ja-JP" sz="2000" dirty="0" smtClean="0"/>
              <a:t>0.05%</a:t>
            </a:r>
            <a:r>
              <a:rPr lang="ja-JP" altLang="en-US" sz="2000" dirty="0" smtClean="0"/>
              <a:t>刻みで与える</a:t>
            </a:r>
            <a:endParaRPr lang="en-US" altLang="ja-JP" sz="2000" dirty="0"/>
          </a:p>
          <a:p>
            <a:pPr lvl="1"/>
            <a:r>
              <a:rPr kumimoji="1" lang="ja-JP" altLang="en-US" sz="2000" dirty="0" smtClean="0"/>
              <a:t>ページ</a:t>
            </a:r>
            <a:r>
              <a:rPr lang="ja-JP" altLang="en-US" sz="2000" dirty="0" smtClean="0"/>
              <a:t>：</a:t>
            </a:r>
            <a:r>
              <a:rPr kumimoji="1" lang="en-US" altLang="ja-JP" sz="2000" dirty="0" smtClean="0"/>
              <a:t>10</a:t>
            </a:r>
            <a:r>
              <a:rPr kumimoji="1" lang="ja-JP" altLang="en-US" sz="2000" dirty="0" smtClean="0"/>
              <a:t>万アクセス</a:t>
            </a:r>
            <a:r>
              <a:rPr kumimoji="1" lang="en-US" altLang="ja-JP" sz="2000" dirty="0" smtClean="0"/>
              <a:t>/day</a:t>
            </a:r>
          </a:p>
          <a:p>
            <a:pPr lvl="1"/>
            <a:r>
              <a:rPr kumimoji="1" lang="ja-JP" altLang="en-US" sz="2000" dirty="0" smtClean="0"/>
              <a:t>コンテンツ出し分け実験期間：</a:t>
            </a:r>
            <a:r>
              <a:rPr lang="en-US" altLang="ja-JP" sz="2000" dirty="0"/>
              <a:t> 1</a:t>
            </a:r>
            <a:r>
              <a:rPr lang="ja-JP" altLang="en-US" sz="2000" dirty="0"/>
              <a:t>週間</a:t>
            </a:r>
            <a:endParaRPr kumimoji="1" lang="en-US" altLang="ja-JP" sz="2000" dirty="0" smtClean="0"/>
          </a:p>
          <a:p>
            <a:pPr lvl="1"/>
            <a:r>
              <a:rPr lang="ja-JP" altLang="en-US" sz="2000" dirty="0" smtClean="0"/>
              <a:t>学習サイクル：デイリー</a:t>
            </a:r>
            <a:endParaRPr lang="en-US" altLang="ja-JP" sz="2000" dirty="0" smtClean="0"/>
          </a:p>
          <a:p>
            <a:r>
              <a:rPr kumimoji="1" lang="ja-JP" altLang="en-US" sz="2400" dirty="0" smtClean="0"/>
              <a:t>実験結果</a:t>
            </a:r>
            <a:endParaRPr kumimoji="1" lang="en-US" altLang="ja-JP" sz="2400" dirty="0" smtClean="0"/>
          </a:p>
          <a:p>
            <a:pPr lvl="1"/>
            <a:endParaRPr kumimoji="1" lang="ja-JP" altLang="en-US" sz="2000" dirty="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28</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pic>
        <p:nvPicPr>
          <p:cNvPr id="8" name="図 7"/>
          <p:cNvPicPr>
            <a:picLocks noChangeAspect="1"/>
          </p:cNvPicPr>
          <p:nvPr/>
        </p:nvPicPr>
        <p:blipFill rotWithShape="1">
          <a:blip r:embed="rId3">
            <a:extLst>
              <a:ext uri="{28A0092B-C50C-407E-A947-70E740481C1C}">
                <a14:useLocalDpi xmlns:a14="http://schemas.microsoft.com/office/drawing/2010/main" val="0"/>
              </a:ext>
            </a:extLst>
          </a:blip>
          <a:srcRect l="23385" t="26296" r="52923" b="16419"/>
          <a:stretch/>
        </p:blipFill>
        <p:spPr>
          <a:xfrm>
            <a:off x="223786" y="3572949"/>
            <a:ext cx="2166425" cy="2982351"/>
          </a:xfrm>
          <a:prstGeom prst="rect">
            <a:avLst/>
          </a:prstGeom>
        </p:spPr>
      </p:pic>
      <p:pic>
        <p:nvPicPr>
          <p:cNvPr id="10" name="図 9"/>
          <p:cNvPicPr>
            <a:picLocks noChangeAspect="1"/>
          </p:cNvPicPr>
          <p:nvPr/>
        </p:nvPicPr>
        <p:blipFill rotWithShape="1">
          <a:blip r:embed="rId4">
            <a:extLst>
              <a:ext uri="{28A0092B-C50C-407E-A947-70E740481C1C}">
                <a14:useLocalDpi xmlns:a14="http://schemas.microsoft.com/office/drawing/2010/main" val="0"/>
              </a:ext>
            </a:extLst>
          </a:blip>
          <a:srcRect l="23231" t="24945" r="52769" b="15609"/>
          <a:stretch/>
        </p:blipFill>
        <p:spPr>
          <a:xfrm>
            <a:off x="2355409" y="3516680"/>
            <a:ext cx="2194560" cy="3094892"/>
          </a:xfrm>
          <a:prstGeom prst="rect">
            <a:avLst/>
          </a:prstGeom>
        </p:spPr>
      </p:pic>
      <p:pic>
        <p:nvPicPr>
          <p:cNvPr id="11" name="図 10"/>
          <p:cNvPicPr>
            <a:picLocks noChangeAspect="1"/>
          </p:cNvPicPr>
          <p:nvPr/>
        </p:nvPicPr>
        <p:blipFill rotWithShape="1">
          <a:blip r:embed="rId5">
            <a:extLst>
              <a:ext uri="{28A0092B-C50C-407E-A947-70E740481C1C}">
                <a14:useLocalDpi xmlns:a14="http://schemas.microsoft.com/office/drawing/2010/main" val="0"/>
              </a:ext>
            </a:extLst>
          </a:blip>
          <a:srcRect l="23385" t="26838" r="52769" b="13986"/>
          <a:stretch/>
        </p:blipFill>
        <p:spPr>
          <a:xfrm>
            <a:off x="4549969" y="3572949"/>
            <a:ext cx="2180494" cy="3080826"/>
          </a:xfrm>
          <a:prstGeom prst="rect">
            <a:avLst/>
          </a:prstGeom>
        </p:spPr>
      </p:pic>
      <p:pic>
        <p:nvPicPr>
          <p:cNvPr id="12" name="図 11"/>
          <p:cNvPicPr>
            <a:picLocks noChangeAspect="1"/>
          </p:cNvPicPr>
          <p:nvPr/>
        </p:nvPicPr>
        <p:blipFill rotWithShape="1">
          <a:blip r:embed="rId6">
            <a:extLst>
              <a:ext uri="{28A0092B-C50C-407E-A947-70E740481C1C}">
                <a14:useLocalDpi xmlns:a14="http://schemas.microsoft.com/office/drawing/2010/main" val="0"/>
              </a:ext>
            </a:extLst>
          </a:blip>
          <a:srcRect l="22769" t="25216" r="52923" b="17230"/>
          <a:stretch/>
        </p:blipFill>
        <p:spPr>
          <a:xfrm>
            <a:off x="6681592" y="3615152"/>
            <a:ext cx="2222696" cy="2996420"/>
          </a:xfrm>
          <a:prstGeom prst="rect">
            <a:avLst/>
          </a:prstGeom>
        </p:spPr>
      </p:pic>
    </p:spTree>
    <p:extLst>
      <p:ext uri="{BB962C8B-B14F-4D97-AF65-F5344CB8AC3E}">
        <p14:creationId xmlns:p14="http://schemas.microsoft.com/office/powerpoint/2010/main" val="160524473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17538" y="3229475"/>
            <a:ext cx="8286750" cy="631825"/>
          </a:xfrm>
        </p:spPr>
        <p:txBody>
          <a:bodyPr/>
          <a:lstStyle/>
          <a:p>
            <a:r>
              <a:rPr lang="ja-JP" altLang="en-US" sz="3600" b="1" smtClean="0"/>
              <a:t>参考資料</a:t>
            </a:r>
            <a:endParaRPr kumimoji="1" lang="ja-JP" altLang="en-US" sz="3600" b="1"/>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29</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4870356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自己紹介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名前：田口正一</a:t>
            </a:r>
            <a:endParaRPr lang="en-US" altLang="ja-JP" dirty="0" smtClean="0"/>
          </a:p>
          <a:p>
            <a:r>
              <a:rPr kumimoji="1" lang="ja-JP" altLang="en-US" dirty="0" smtClean="0"/>
              <a:t>所属：</a:t>
            </a:r>
            <a:r>
              <a:rPr kumimoji="1" lang="en-US" altLang="ja-JP" dirty="0" smtClean="0"/>
              <a:t>Recruit Technologies/ </a:t>
            </a:r>
            <a:r>
              <a:rPr kumimoji="1" lang="en-US" altLang="ja-JP" dirty="0" err="1" smtClean="0"/>
              <a:t>BigData</a:t>
            </a:r>
            <a:r>
              <a:rPr kumimoji="1" lang="ja-JP" altLang="en-US" dirty="0" smtClean="0"/>
              <a:t>部</a:t>
            </a:r>
            <a:endParaRPr kumimoji="1" lang="en-US" altLang="ja-JP" dirty="0" smtClean="0"/>
          </a:p>
          <a:p>
            <a:r>
              <a:rPr lang="ja-JP" altLang="en-US" dirty="0" smtClean="0"/>
              <a:t>最近やってること：</a:t>
            </a:r>
            <a:endParaRPr lang="en-US" altLang="ja-JP" dirty="0" smtClean="0"/>
          </a:p>
          <a:p>
            <a:pPr lvl="1"/>
            <a:r>
              <a:rPr lang="ja-JP" altLang="en-US" sz="2400" dirty="0" smtClean="0"/>
              <a:t>サッカー</a:t>
            </a:r>
            <a:endParaRPr lang="en-US" altLang="ja-JP" sz="2400" dirty="0" smtClean="0"/>
          </a:p>
          <a:p>
            <a:pPr lvl="1"/>
            <a:r>
              <a:rPr lang="ja-JP" altLang="en-US" sz="2400" dirty="0" smtClean="0"/>
              <a:t>筋トレ</a:t>
            </a:r>
            <a:endParaRPr lang="en-US" altLang="ja-JP" sz="2400" dirty="0" smtClean="0"/>
          </a:p>
          <a:p>
            <a:pPr lvl="1"/>
            <a:r>
              <a:rPr lang="ja-JP" altLang="en-US" sz="2400" dirty="0" smtClean="0"/>
              <a:t>ドラクエ</a:t>
            </a:r>
            <a:r>
              <a:rPr lang="en-US" altLang="ja-JP" sz="2400" dirty="0" smtClean="0"/>
              <a:t>(3)</a:t>
            </a:r>
          </a:p>
          <a:p>
            <a:pPr lvl="2"/>
            <a:r>
              <a:rPr lang="ja-JP" altLang="en-US" sz="2000" dirty="0" smtClean="0">
                <a:solidFill>
                  <a:srgbClr val="FF0000"/>
                </a:solidFill>
              </a:rPr>
              <a:t>バラモスは倒した</a:t>
            </a:r>
            <a:endParaRPr lang="en-US" altLang="ja-JP" sz="2000" dirty="0" smtClean="0">
              <a:solidFill>
                <a:srgbClr val="FF0000"/>
              </a:solidFill>
            </a:endParaRPr>
          </a:p>
          <a:p>
            <a:pPr lvl="2"/>
            <a:r>
              <a:rPr lang="ja-JP" altLang="en-US" sz="2000" dirty="0" smtClean="0">
                <a:solidFill>
                  <a:srgbClr val="FF0000"/>
                </a:solidFill>
              </a:rPr>
              <a:t>最近触ってない</a:t>
            </a:r>
            <a:endParaRPr lang="en-US" altLang="ja-JP" sz="2000" dirty="0" smtClean="0">
              <a:solidFill>
                <a:srgbClr val="FF0000"/>
              </a:solidFill>
            </a:endParaRPr>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3</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15104594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Appendix: </a:t>
            </a:r>
            <a:r>
              <a:rPr kumimoji="1" lang="ja-JP" altLang="en-US" dirty="0" smtClean="0"/>
              <a:t>バンディット問題</a:t>
            </a:r>
            <a:r>
              <a:rPr lang="ja-JP" altLang="en-US" dirty="0" smtClean="0"/>
              <a:t>の</a:t>
            </a:r>
            <a:r>
              <a:rPr kumimoji="1" lang="ja-JP" altLang="en-US" dirty="0" smtClean="0"/>
              <a:t>基本的アルゴリズム</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593FC5A1-CFE0-4F62-93A0-8BE4E6046931}" type="slidenum">
              <a:rPr lang="en-US" altLang="ja-JP" smtClean="0"/>
              <a:pPr>
                <a:defRPr/>
              </a:pPr>
              <a:t>30</a:t>
            </a:fld>
            <a:endParaRPr lang="en-US" altLang="ja-JP" dirty="0"/>
          </a:p>
        </p:txBody>
      </p:sp>
      <p:sp>
        <p:nvSpPr>
          <p:cNvPr id="7" name="コンテンツ プレースホルダー 2"/>
          <p:cNvSpPr>
            <a:spLocks noGrp="1"/>
          </p:cNvSpPr>
          <p:nvPr>
            <p:ph idx="1"/>
          </p:nvPr>
        </p:nvSpPr>
        <p:spPr>
          <a:xfrm>
            <a:off x="409575" y="898525"/>
            <a:ext cx="8302625" cy="5503863"/>
          </a:xfrm>
        </p:spPr>
        <p:txBody>
          <a:bodyPr/>
          <a:lstStyle/>
          <a:p>
            <a:r>
              <a:rPr lang="en-US" altLang="ja-JP" sz="2000" dirty="0" smtClean="0"/>
              <a:t>arm play</a:t>
            </a:r>
            <a:r>
              <a:rPr lang="ja-JP" altLang="en-US" sz="2000" dirty="0" smtClean="0"/>
              <a:t>確率が確率的</a:t>
            </a:r>
            <a:r>
              <a:rPr lang="en-US" altLang="ja-JP" sz="2000" dirty="0" smtClean="0"/>
              <a:t>/</a:t>
            </a:r>
            <a:r>
              <a:rPr lang="ja-JP" altLang="en-US" sz="2000" dirty="0" smtClean="0"/>
              <a:t>確定的な出し分けアルゴリズムがある</a:t>
            </a:r>
            <a:endParaRPr lang="en-US" altLang="ja-JP" sz="2000" dirty="0" smtClean="0"/>
          </a:p>
          <a:p>
            <a:r>
              <a:rPr lang="ja-JP" altLang="en-US" sz="2000" dirty="0" smtClean="0"/>
              <a:t>確定的なものはその性質上、オンライン前提の使用になる</a:t>
            </a:r>
            <a:endParaRPr lang="en-US" altLang="ja-JP" sz="2000" dirty="0" smtClean="0"/>
          </a:p>
          <a:p>
            <a:r>
              <a:rPr lang="ja-JP" altLang="en-US" sz="2000" dirty="0" smtClean="0"/>
              <a:t>ここだと確定的なものは</a:t>
            </a:r>
            <a:r>
              <a:rPr lang="en-US" altLang="ja-JP" sz="2000" dirty="0" smtClean="0"/>
              <a:t>exp3,exp3p</a:t>
            </a:r>
          </a:p>
          <a:p>
            <a:endParaRPr lang="ja-JP" altLang="en-US" sz="2000" dirty="0" smtClean="0"/>
          </a:p>
        </p:txBody>
      </p:sp>
      <p:pic>
        <p:nvPicPr>
          <p:cNvPr id="9" name="図 8"/>
          <p:cNvPicPr>
            <a:picLocks noChangeAspect="1"/>
          </p:cNvPicPr>
          <p:nvPr/>
        </p:nvPicPr>
        <p:blipFill>
          <a:blip r:embed="rId2"/>
          <a:stretch>
            <a:fillRect/>
          </a:stretch>
        </p:blipFill>
        <p:spPr>
          <a:xfrm>
            <a:off x="0" y="1998902"/>
            <a:ext cx="9144000" cy="4374678"/>
          </a:xfrm>
          <a:prstGeom prst="rect">
            <a:avLst/>
          </a:prstGeom>
        </p:spPr>
      </p:pic>
    </p:spTree>
    <p:extLst>
      <p:ext uri="{BB962C8B-B14F-4D97-AF65-F5344CB8AC3E}">
        <p14:creationId xmlns:p14="http://schemas.microsoft.com/office/powerpoint/2010/main" val="21737258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Appendix: </a:t>
            </a:r>
            <a:r>
              <a:rPr kumimoji="1" lang="ja-JP" altLang="en-US" dirty="0" smtClean="0"/>
              <a:t>バンディット問題</a:t>
            </a:r>
            <a:r>
              <a:rPr lang="ja-JP" altLang="en-US" dirty="0" smtClean="0"/>
              <a:t>の</a:t>
            </a:r>
            <a:r>
              <a:rPr kumimoji="1" lang="ja-JP" altLang="en-US" dirty="0" smtClean="0"/>
              <a:t>発展的アルゴリズム</a:t>
            </a:r>
            <a:endParaRPr kumimoji="1" lang="ja-JP" altLang="en-US" dirty="0"/>
          </a:p>
        </p:txBody>
      </p:sp>
      <p:sp>
        <p:nvSpPr>
          <p:cNvPr id="4" name="スライド番号プレースホルダー 3"/>
          <p:cNvSpPr>
            <a:spLocks noGrp="1"/>
          </p:cNvSpPr>
          <p:nvPr>
            <p:ph type="sldNum" sz="quarter" idx="10"/>
          </p:nvPr>
        </p:nvSpPr>
        <p:spPr/>
        <p:txBody>
          <a:bodyPr/>
          <a:lstStyle/>
          <a:p>
            <a:pPr>
              <a:defRPr/>
            </a:pPr>
            <a:fld id="{593FC5A1-CFE0-4F62-93A0-8BE4E6046931}" type="slidenum">
              <a:rPr lang="en-US" altLang="ja-JP" smtClean="0"/>
              <a:pPr>
                <a:defRPr/>
              </a:pPr>
              <a:t>31</a:t>
            </a:fld>
            <a:endParaRPr lang="en-US" altLang="ja-JP" dirty="0"/>
          </a:p>
        </p:txBody>
      </p:sp>
      <p:sp>
        <p:nvSpPr>
          <p:cNvPr id="5" name="コンテンツ プレースホルダー 2"/>
          <p:cNvSpPr>
            <a:spLocks noGrp="1"/>
          </p:cNvSpPr>
          <p:nvPr>
            <p:ph idx="1"/>
          </p:nvPr>
        </p:nvSpPr>
        <p:spPr>
          <a:xfrm>
            <a:off x="409575" y="898525"/>
            <a:ext cx="8302625" cy="5503863"/>
          </a:xfrm>
        </p:spPr>
        <p:txBody>
          <a:bodyPr/>
          <a:lstStyle/>
          <a:p>
            <a:r>
              <a:rPr lang="ja-JP" altLang="en-US" sz="2000" dirty="0" smtClean="0"/>
              <a:t>基本的には基本的アルゴリズムの変化形</a:t>
            </a:r>
            <a:r>
              <a:rPr lang="en-US" altLang="ja-JP" sz="2000" dirty="0" smtClean="0"/>
              <a:t>/</a:t>
            </a:r>
            <a:r>
              <a:rPr lang="ja-JP" altLang="en-US" sz="2000" dirty="0" smtClean="0"/>
              <a:t>前処理追加</a:t>
            </a:r>
            <a:r>
              <a:rPr lang="en-US" altLang="ja-JP" sz="2000" dirty="0" smtClean="0"/>
              <a:t>/</a:t>
            </a:r>
            <a:r>
              <a:rPr lang="ja-JP" altLang="en-US" sz="2000" dirty="0" smtClean="0"/>
              <a:t>別アルゴリズムとの組み合わせ</a:t>
            </a:r>
            <a:endParaRPr lang="en-US" altLang="ja-JP" sz="2000" dirty="0" smtClean="0"/>
          </a:p>
          <a:p>
            <a:r>
              <a:rPr lang="en-US" altLang="ja-JP" sz="2000" dirty="0" err="1" smtClean="0"/>
              <a:t>aaai</a:t>
            </a:r>
            <a:r>
              <a:rPr lang="ja-JP" altLang="en-US" sz="2000" dirty="0" smtClean="0"/>
              <a:t>での</a:t>
            </a:r>
            <a:r>
              <a:rPr lang="en-US" altLang="ja-JP" sz="2000" dirty="0" smtClean="0"/>
              <a:t>accepted papers</a:t>
            </a:r>
            <a:r>
              <a:rPr lang="ja-JP" altLang="en-US" sz="2000" dirty="0" smtClean="0"/>
              <a:t>から抜粋</a:t>
            </a:r>
            <a:endParaRPr lang="en-US" altLang="ja-JP" sz="2000" dirty="0" smtClean="0"/>
          </a:p>
          <a:p>
            <a:r>
              <a:rPr lang="ja-JP" altLang="en-US" sz="2000" dirty="0" smtClean="0"/>
              <a:t>他にも沢山ある</a:t>
            </a:r>
            <a:r>
              <a:rPr lang="en-US" altLang="ja-JP" sz="2000" dirty="0" smtClean="0"/>
              <a:t>(</a:t>
            </a:r>
            <a:r>
              <a:rPr lang="ja-JP" altLang="en-US" sz="2000" dirty="0" smtClean="0"/>
              <a:t>はず</a:t>
            </a:r>
            <a:r>
              <a:rPr lang="en-US" altLang="ja-JP" sz="2000" dirty="0" smtClean="0"/>
              <a:t>)</a:t>
            </a:r>
          </a:p>
          <a:p>
            <a:endParaRPr lang="ja-JP" altLang="en-US" sz="2000" dirty="0" smtClean="0"/>
          </a:p>
        </p:txBody>
      </p:sp>
      <p:pic>
        <p:nvPicPr>
          <p:cNvPr id="3" name="図 2"/>
          <p:cNvPicPr>
            <a:picLocks noChangeAspect="1"/>
          </p:cNvPicPr>
          <p:nvPr/>
        </p:nvPicPr>
        <p:blipFill>
          <a:blip r:embed="rId2"/>
          <a:stretch>
            <a:fillRect/>
          </a:stretch>
        </p:blipFill>
        <p:spPr>
          <a:xfrm>
            <a:off x="0" y="2743668"/>
            <a:ext cx="9144000" cy="3370923"/>
          </a:xfrm>
          <a:prstGeom prst="rect">
            <a:avLst/>
          </a:prstGeom>
        </p:spPr>
      </p:pic>
    </p:spTree>
    <p:extLst>
      <p:ext uri="{BB962C8B-B14F-4D97-AF65-F5344CB8AC3E}">
        <p14:creationId xmlns:p14="http://schemas.microsoft.com/office/powerpoint/2010/main" val="51126851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p:cNvPicPr>
            <a:picLocks noChangeAspect="1"/>
          </p:cNvPicPr>
          <p:nvPr/>
        </p:nvPicPr>
        <p:blipFill>
          <a:blip r:embed="rId3"/>
          <a:stretch>
            <a:fillRect/>
          </a:stretch>
        </p:blipFill>
        <p:spPr>
          <a:xfrm>
            <a:off x="2050775" y="3434189"/>
            <a:ext cx="4724400" cy="2044700"/>
          </a:xfrm>
          <a:prstGeom prst="rect">
            <a:avLst/>
          </a:prstGeom>
        </p:spPr>
      </p:pic>
      <p:sp>
        <p:nvSpPr>
          <p:cNvPr id="2" name="タイトル 1"/>
          <p:cNvSpPr>
            <a:spLocks noGrp="1"/>
          </p:cNvSpPr>
          <p:nvPr>
            <p:ph type="title"/>
          </p:nvPr>
        </p:nvSpPr>
        <p:spPr/>
        <p:txBody>
          <a:bodyPr/>
          <a:lstStyle/>
          <a:p>
            <a:r>
              <a:rPr lang="en-US" altLang="ja-JP" dirty="0" smtClean="0"/>
              <a:t>Appendix:</a:t>
            </a:r>
            <a:r>
              <a:rPr lang="ja-JP" altLang="en-US" dirty="0" smtClean="0"/>
              <a:t>懸案</a:t>
            </a:r>
            <a:r>
              <a:rPr kumimoji="1" lang="ja-JP" altLang="en-US" dirty="0" smtClean="0"/>
              <a:t>事項</a:t>
            </a:r>
            <a:endParaRPr kumimoji="1" lang="ja-JP" altLang="en-US" dirty="0"/>
          </a:p>
        </p:txBody>
      </p:sp>
      <p:sp>
        <p:nvSpPr>
          <p:cNvPr id="3" name="コンテンツ プレースホルダー 2"/>
          <p:cNvSpPr>
            <a:spLocks noGrp="1"/>
          </p:cNvSpPr>
          <p:nvPr>
            <p:ph idx="1"/>
          </p:nvPr>
        </p:nvSpPr>
        <p:spPr>
          <a:xfrm>
            <a:off x="409575" y="898525"/>
            <a:ext cx="8302625" cy="5503863"/>
          </a:xfrm>
        </p:spPr>
        <p:txBody>
          <a:bodyPr/>
          <a:lstStyle/>
          <a:p>
            <a:r>
              <a:rPr lang="en-US" altLang="ja-JP" sz="2000" dirty="0" smtClean="0"/>
              <a:t>(</a:t>
            </a:r>
            <a:r>
              <a:rPr lang="ja-JP" altLang="en-US" sz="2000" dirty="0" smtClean="0"/>
              <a:t>基本的に</a:t>
            </a:r>
            <a:r>
              <a:rPr lang="en-US" altLang="ja-JP" sz="2000" dirty="0" smtClean="0"/>
              <a:t>)</a:t>
            </a:r>
            <a:r>
              <a:rPr lang="ja-JP" altLang="en-US" sz="2000" dirty="0" smtClean="0"/>
              <a:t>バンディットに向かないケース、環境的に実現しづらいものが存在する</a:t>
            </a:r>
            <a:endParaRPr lang="en-US" altLang="ja-JP" sz="2000" dirty="0" smtClean="0"/>
          </a:p>
          <a:p>
            <a:pPr marL="0" indent="0">
              <a:buNone/>
            </a:pPr>
            <a:r>
              <a:rPr lang="ja-JP" altLang="en-US" sz="2000" dirty="0" smtClean="0"/>
              <a:t>　＝探索結果を活用するフェーズに移行する前に掲載終了する等</a:t>
            </a:r>
            <a:endParaRPr lang="en-US" altLang="ja-JP" sz="2000" dirty="0" smtClean="0"/>
          </a:p>
          <a:p>
            <a:pPr marL="0" indent="0">
              <a:buNone/>
            </a:pPr>
            <a:r>
              <a:rPr lang="ja-JP" altLang="en-US" sz="2000" dirty="0"/>
              <a:t>　</a:t>
            </a:r>
            <a:r>
              <a:rPr lang="ja-JP" altLang="en-US" sz="2000" dirty="0" smtClean="0"/>
              <a:t>→提案が通ったとしても実施可能かどうかは制約条件、データの状況次第なので、提案時に改めて確認する必要がある</a:t>
            </a:r>
            <a:endParaRPr lang="en-US" altLang="ja-JP" sz="2000"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32</a:t>
            </a:fld>
            <a:endParaRPr lang="en-US" altLang="ja-JP"/>
          </a:p>
        </p:txBody>
      </p:sp>
      <p:sp>
        <p:nvSpPr>
          <p:cNvPr id="5" name="フッター プレースホルダー 4"/>
          <p:cNvSpPr>
            <a:spLocks noGrp="1"/>
          </p:cNvSpPr>
          <p:nvPr>
            <p:ph type="ftr" sz="quarter" idx="11"/>
          </p:nvPr>
        </p:nvSpPr>
        <p:spPr>
          <a:xfrm>
            <a:off x="3049588" y="6558600"/>
            <a:ext cx="3819525" cy="219075"/>
          </a:xfrm>
        </p:spPr>
        <p:txBody>
          <a:body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spTree>
    <p:extLst>
      <p:ext uri="{BB962C8B-B14F-4D97-AF65-F5344CB8AC3E}">
        <p14:creationId xmlns:p14="http://schemas.microsoft.com/office/powerpoint/2010/main" val="80782634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Appendix:</a:t>
            </a:r>
            <a:r>
              <a:rPr kumimoji="1" lang="ja-JP" altLang="en-US" dirty="0" smtClean="0"/>
              <a:t>テスト方法</a:t>
            </a:r>
            <a:endParaRPr kumimoji="1" lang="ja-JP" altLang="en-US" dirty="0"/>
          </a:p>
        </p:txBody>
      </p:sp>
      <p:sp>
        <p:nvSpPr>
          <p:cNvPr id="3" name="コンテンツ プレースホルダー 2"/>
          <p:cNvSpPr>
            <a:spLocks noGrp="1"/>
          </p:cNvSpPr>
          <p:nvPr>
            <p:ph idx="1"/>
          </p:nvPr>
        </p:nvSpPr>
        <p:spPr/>
        <p:txBody>
          <a:bodyPr/>
          <a:lstStyle/>
          <a:p>
            <a:r>
              <a:rPr lang="ja-JP" altLang="en-US" sz="2000" dirty="0" smtClean="0"/>
              <a:t>一般的にオフラインテストは難しい</a:t>
            </a:r>
            <a:endParaRPr lang="en-US" altLang="ja-JP" sz="2000" dirty="0"/>
          </a:p>
          <a:p>
            <a:r>
              <a:rPr kumimoji="1" lang="ja-JP" altLang="en-US" sz="2000" dirty="0" smtClean="0"/>
              <a:t>そもそも通常の機械学習モデルと同様のテストは不可能</a:t>
            </a:r>
            <a:endParaRPr kumimoji="1" lang="en-US" altLang="ja-JP" sz="2000" dirty="0" smtClean="0"/>
          </a:p>
          <a:p>
            <a:pPr lvl="1"/>
            <a:r>
              <a:rPr lang="ja-JP" altLang="en-US" sz="1600" dirty="0" smtClean="0"/>
              <a:t>コンテンツ</a:t>
            </a:r>
            <a:r>
              <a:rPr lang="en-US" altLang="ja-JP" sz="1600" dirty="0" smtClean="0"/>
              <a:t>A,B,C</a:t>
            </a:r>
            <a:r>
              <a:rPr lang="ja-JP" altLang="en-US" sz="1600" dirty="0" smtClean="0"/>
              <a:t>を出して結果を観察したいが、過去は一貫して</a:t>
            </a:r>
            <a:r>
              <a:rPr lang="en-US" altLang="ja-JP" sz="1600" dirty="0" smtClean="0"/>
              <a:t>D,E,F</a:t>
            </a:r>
            <a:r>
              <a:rPr lang="ja-JP" altLang="en-US" sz="1600" dirty="0" smtClean="0"/>
              <a:t>を出し続けていた→検証不可能</a:t>
            </a:r>
            <a:endParaRPr lang="en-US" altLang="ja-JP" sz="1600" dirty="0"/>
          </a:p>
          <a:p>
            <a:r>
              <a:rPr lang="en-US" altLang="ja-JP" sz="2000" dirty="0" smtClean="0"/>
              <a:t>Bandit</a:t>
            </a:r>
            <a:r>
              <a:rPr lang="ja-JP" altLang="en-US" sz="2000" dirty="0" smtClean="0"/>
              <a:t>で出し分けを実施したケースに合致するものだけを抽出しての検証しかできない</a:t>
            </a:r>
            <a:endParaRPr lang="en-US" altLang="ja-JP" sz="2000" dirty="0" smtClean="0"/>
          </a:p>
          <a:p>
            <a:pPr lvl="1"/>
            <a:r>
              <a:rPr lang="ja-JP" altLang="en-US" sz="1600" dirty="0" smtClean="0"/>
              <a:t>論文</a:t>
            </a:r>
            <a:r>
              <a:rPr lang="en-US" altLang="ja-JP" sz="1600" dirty="0" smtClean="0"/>
              <a:t>[</a:t>
            </a:r>
            <a:r>
              <a:rPr lang="en-US" altLang="ja-JP" sz="1600" dirty="0"/>
              <a:t>An Unbiased Offline Evaluation of Contextual Bandit Algorithm with Generalized Linear </a:t>
            </a:r>
            <a:r>
              <a:rPr lang="en-US" altLang="ja-JP" sz="1600" dirty="0" smtClean="0"/>
              <a:t>Models]</a:t>
            </a:r>
            <a:r>
              <a:rPr lang="ja-JP" altLang="en-US" sz="1600" dirty="0" smtClean="0"/>
              <a:t>に基づいた手法</a:t>
            </a:r>
            <a:endParaRPr lang="en-US" altLang="ja-JP" sz="1600" dirty="0" smtClean="0"/>
          </a:p>
          <a:p>
            <a:pPr lvl="1"/>
            <a:r>
              <a:rPr lang="en-US" altLang="ja-JP" sz="1600" dirty="0" smtClean="0"/>
              <a:t>loop(</a:t>
            </a:r>
            <a:r>
              <a:rPr lang="ja-JP" altLang="en-US" sz="1600" dirty="0" smtClean="0"/>
              <a:t>コンテンツ</a:t>
            </a:r>
            <a:r>
              <a:rPr lang="en-US" altLang="ja-JP" sz="1600" dirty="0" smtClean="0"/>
              <a:t>A,B,C</a:t>
            </a:r>
            <a:r>
              <a:rPr lang="ja-JP" altLang="en-US" sz="1600" dirty="0" smtClean="0"/>
              <a:t>が出されるべきケースで、実際に</a:t>
            </a:r>
            <a:r>
              <a:rPr lang="en-US" altLang="ja-JP" sz="1600" dirty="0" smtClean="0"/>
              <a:t>A,B,C</a:t>
            </a:r>
            <a:r>
              <a:rPr lang="ja-JP" altLang="en-US" sz="1600" dirty="0" smtClean="0"/>
              <a:t>が出されていたケースを抽出、学習を行う</a:t>
            </a:r>
            <a:r>
              <a:rPr lang="en-US" altLang="ja-JP" sz="1600" dirty="0" smtClean="0"/>
              <a:t>)</a:t>
            </a:r>
          </a:p>
          <a:p>
            <a:pPr lvl="1"/>
            <a:r>
              <a:rPr lang="ja-JP" altLang="en-US" sz="1600" dirty="0" smtClean="0">
                <a:solidFill>
                  <a:srgbClr val="FF0000"/>
                </a:solidFill>
              </a:rPr>
              <a:t>故にずっと同じものしか表示してこなかったケースだと、そもそも表示した履歴がなく、学習ができないので、テスト不可能</a:t>
            </a:r>
            <a:endParaRPr lang="en-US" altLang="ja-JP" sz="1600" dirty="0" smtClean="0">
              <a:solidFill>
                <a:srgbClr val="FF0000"/>
              </a:solidFill>
            </a:endParaRPr>
          </a:p>
          <a:p>
            <a:pPr marL="457200" lvl="1" indent="0">
              <a:buNone/>
            </a:pPr>
            <a:r>
              <a:rPr lang="ja-JP" altLang="en-US" sz="1600" dirty="0">
                <a:solidFill>
                  <a:srgbClr val="FF0000"/>
                </a:solidFill>
              </a:rPr>
              <a:t>　</a:t>
            </a:r>
            <a:r>
              <a:rPr lang="en-US" altLang="ja-JP" sz="1600" dirty="0" smtClean="0">
                <a:solidFill>
                  <a:srgbClr val="FF0000"/>
                </a:solidFill>
              </a:rPr>
              <a:t> </a:t>
            </a:r>
            <a:r>
              <a:rPr lang="ja-JP" altLang="en-US" sz="1600" dirty="0" smtClean="0">
                <a:solidFill>
                  <a:srgbClr val="FF0000"/>
                </a:solidFill>
              </a:rPr>
              <a:t>→今まで何かしらの出し分け実績があり、そのログが適切に保持されている</a:t>
            </a:r>
            <a:endParaRPr lang="en-US" altLang="ja-JP" sz="1600" dirty="0" smtClean="0">
              <a:solidFill>
                <a:srgbClr val="FF0000"/>
              </a:solidFill>
            </a:endParaRPr>
          </a:p>
          <a:p>
            <a:pPr marL="457200" lvl="1" indent="0">
              <a:buNone/>
            </a:pPr>
            <a:r>
              <a:rPr lang="ja-JP" altLang="en-US" sz="1600" dirty="0">
                <a:solidFill>
                  <a:srgbClr val="FF0000"/>
                </a:solidFill>
              </a:rPr>
              <a:t>　</a:t>
            </a:r>
            <a:r>
              <a:rPr lang="ja-JP" altLang="en-US" sz="1600" dirty="0" smtClean="0">
                <a:solidFill>
                  <a:srgbClr val="FF0000"/>
                </a:solidFill>
              </a:rPr>
              <a:t>　</a:t>
            </a:r>
            <a:r>
              <a:rPr lang="en-US" altLang="ja-JP" sz="1600" dirty="0" smtClean="0">
                <a:solidFill>
                  <a:srgbClr val="FF0000"/>
                </a:solidFill>
              </a:rPr>
              <a:t> </a:t>
            </a:r>
            <a:r>
              <a:rPr lang="ja-JP" altLang="en-US" sz="1600" dirty="0" smtClean="0">
                <a:solidFill>
                  <a:srgbClr val="FF0000"/>
                </a:solidFill>
              </a:rPr>
              <a:t>前提であれば、論文で提案されている手法を用いて検証可能</a:t>
            </a:r>
            <a:endParaRPr lang="en-US" altLang="ja-JP" sz="1600" dirty="0" smtClean="0">
              <a:solidFill>
                <a:srgbClr val="FF0000"/>
              </a:solidFill>
            </a:endParaRPr>
          </a:p>
          <a:p>
            <a:pPr marL="457200" lvl="1" indent="0">
              <a:buNone/>
            </a:pPr>
            <a:r>
              <a:rPr lang="en-US" altLang="ja-JP" sz="1600" dirty="0" smtClean="0">
                <a:solidFill>
                  <a:srgbClr val="FF0000"/>
                </a:solidFill>
              </a:rPr>
              <a:t>※</a:t>
            </a:r>
            <a:r>
              <a:rPr lang="ja-JP" altLang="en-US" sz="1600" dirty="0" smtClean="0">
                <a:solidFill>
                  <a:srgbClr val="FF0000"/>
                </a:solidFill>
              </a:rPr>
              <a:t>上記論文以外にもテスト手法を提案したものはあったが、前提条件が同様</a:t>
            </a:r>
            <a:r>
              <a:rPr lang="en-US" altLang="ja-JP" sz="1600" dirty="0" smtClean="0">
                <a:solidFill>
                  <a:srgbClr val="FF0000"/>
                </a:solidFill>
              </a:rPr>
              <a:t>(</a:t>
            </a:r>
            <a:r>
              <a:rPr lang="ja-JP" altLang="en-US" sz="1600" dirty="0" smtClean="0">
                <a:solidFill>
                  <a:srgbClr val="FF0000"/>
                </a:solidFill>
              </a:rPr>
              <a:t>いろいろ出した</a:t>
            </a:r>
            <a:r>
              <a:rPr lang="en-US" altLang="ja-JP" sz="1600" dirty="0" smtClean="0">
                <a:solidFill>
                  <a:srgbClr val="FF0000"/>
                </a:solidFill>
              </a:rPr>
              <a:t>log</a:t>
            </a:r>
            <a:r>
              <a:rPr lang="ja-JP" altLang="en-US" sz="1600" dirty="0" smtClean="0">
                <a:solidFill>
                  <a:srgbClr val="FF0000"/>
                </a:solidFill>
              </a:rPr>
              <a:t>が必要</a:t>
            </a:r>
            <a:r>
              <a:rPr lang="en-US" altLang="ja-JP" sz="1600" dirty="0" smtClean="0">
                <a:solidFill>
                  <a:srgbClr val="FF0000"/>
                </a:solidFill>
              </a:rPr>
              <a:t>)</a:t>
            </a:r>
            <a:r>
              <a:rPr lang="ja-JP" altLang="en-US" sz="1600" dirty="0" smtClean="0">
                <a:solidFill>
                  <a:srgbClr val="FF0000"/>
                </a:solidFill>
              </a:rPr>
              <a:t>なのでちゃんとは読まなかった</a:t>
            </a:r>
            <a:endParaRPr lang="en-US" altLang="ja-JP" sz="1600" dirty="0" smtClean="0">
              <a:solidFill>
                <a:srgbClr val="FF0000"/>
              </a:solidFill>
            </a:endParaRPr>
          </a:p>
          <a:p>
            <a:endParaRPr lang="en-US" altLang="ja-JP" sz="2000"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33</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
        <p:nvSpPr>
          <p:cNvPr id="6" name="テキスト ボックス 5"/>
          <p:cNvSpPr txBox="1"/>
          <p:nvPr/>
        </p:nvSpPr>
        <p:spPr>
          <a:xfrm>
            <a:off x="-1175657" y="3579223"/>
            <a:ext cx="184731" cy="461665"/>
          </a:xfrm>
          <a:prstGeom prst="rect">
            <a:avLst/>
          </a:prstGeom>
          <a:noFill/>
        </p:spPr>
        <p:txBody>
          <a:bodyPr wrap="none" rtlCol="0">
            <a:spAutoFit/>
          </a:bodyPr>
          <a:lstStyle/>
          <a:p>
            <a:endParaRPr kumimoji="1" lang="ja-JP" altLang="en-US"/>
          </a:p>
        </p:txBody>
      </p:sp>
    </p:spTree>
    <p:extLst>
      <p:ext uri="{BB962C8B-B14F-4D97-AF65-F5344CB8AC3E}">
        <p14:creationId xmlns:p14="http://schemas.microsoft.com/office/powerpoint/2010/main" val="105987022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Appendix:</a:t>
            </a:r>
            <a:r>
              <a:rPr kumimoji="1" lang="ja-JP" altLang="en-US" dirty="0" smtClean="0"/>
              <a:t>強化学習とのつながり</a:t>
            </a:r>
            <a:endParaRPr kumimoji="1" lang="ja-JP" altLang="en-US" dirty="0"/>
          </a:p>
        </p:txBody>
      </p:sp>
      <p:sp>
        <p:nvSpPr>
          <p:cNvPr id="3" name="コンテンツ プレースホルダー 2"/>
          <p:cNvSpPr>
            <a:spLocks noGrp="1"/>
          </p:cNvSpPr>
          <p:nvPr>
            <p:ph idx="1"/>
          </p:nvPr>
        </p:nvSpPr>
        <p:spPr/>
        <p:txBody>
          <a:bodyPr/>
          <a:lstStyle/>
          <a:p>
            <a:r>
              <a:rPr lang="ja-JP" altLang="en-US" sz="2000" dirty="0" smtClean="0"/>
              <a:t>強化学習の書籍でも、導入部で</a:t>
            </a:r>
            <a:r>
              <a:rPr lang="en-US" altLang="ja-JP" sz="2000" dirty="0" smtClean="0"/>
              <a:t>bandit</a:t>
            </a:r>
            <a:r>
              <a:rPr lang="ja-JP" altLang="en-US" sz="2000" dirty="0" smtClean="0"/>
              <a:t>が登場する</a:t>
            </a:r>
            <a:endParaRPr lang="en-US" altLang="ja-JP" sz="2000" dirty="0" smtClean="0"/>
          </a:p>
          <a:p>
            <a:r>
              <a:rPr lang="ja-JP" altLang="en-US" sz="2000" dirty="0" smtClean="0"/>
              <a:t>簡単な強化学習と言える</a:t>
            </a:r>
            <a:endParaRPr lang="en-US" altLang="ja-JP" sz="2000" dirty="0" smtClean="0"/>
          </a:p>
          <a:p>
            <a:r>
              <a:rPr lang="ja-JP" altLang="en-US" sz="2000" dirty="0" smtClean="0"/>
              <a:t>強化学習の構成要素</a:t>
            </a:r>
            <a:endParaRPr lang="en-US" altLang="ja-JP" sz="2000" dirty="0" smtClean="0"/>
          </a:p>
          <a:p>
            <a:pPr lvl="1"/>
            <a:r>
              <a:rPr lang="ja-JP" altLang="en-US" sz="1600" dirty="0" smtClean="0"/>
              <a:t>方策</a:t>
            </a:r>
            <a:r>
              <a:rPr lang="ja-JP" altLang="en-US" sz="1600" dirty="0"/>
              <a:t>　　　</a:t>
            </a:r>
            <a:r>
              <a:rPr lang="ja-JP" altLang="en-US" sz="1600" dirty="0" smtClean="0"/>
              <a:t>：</a:t>
            </a:r>
            <a:r>
              <a:rPr lang="en-US" altLang="ja-JP" sz="1600" dirty="0" smtClean="0"/>
              <a:t>(</a:t>
            </a:r>
            <a:r>
              <a:rPr lang="ja-JP" altLang="en-US" sz="1600" dirty="0"/>
              <a:t>確率的に</a:t>
            </a:r>
            <a:r>
              <a:rPr lang="en-US" altLang="ja-JP" sz="1600" dirty="0"/>
              <a:t>)</a:t>
            </a:r>
            <a:r>
              <a:rPr lang="ja-JP" altLang="en-US" sz="1600" dirty="0"/>
              <a:t>次のアクションを決定する</a:t>
            </a:r>
          </a:p>
          <a:p>
            <a:pPr lvl="1"/>
            <a:r>
              <a:rPr lang="ja-JP" altLang="en-US" sz="1600" dirty="0" smtClean="0"/>
              <a:t>報酬関数</a:t>
            </a:r>
            <a:r>
              <a:rPr lang="ja-JP" altLang="en-US" sz="1600" dirty="0"/>
              <a:t>　</a:t>
            </a:r>
            <a:r>
              <a:rPr lang="ja-JP" altLang="en-US" sz="1600" dirty="0" smtClean="0"/>
              <a:t>：即時的</a:t>
            </a:r>
            <a:r>
              <a:rPr lang="ja-JP" altLang="en-US" sz="1600" dirty="0"/>
              <a:t>報酬をジャッジ</a:t>
            </a:r>
            <a:r>
              <a:rPr lang="ja-JP" altLang="en-US" sz="1600" dirty="0" smtClean="0"/>
              <a:t>する</a:t>
            </a:r>
            <a:r>
              <a:rPr lang="en-US" altLang="ja-JP" sz="1600" dirty="0"/>
              <a:t>(</a:t>
            </a:r>
            <a:r>
              <a:rPr lang="ja-JP" altLang="en-US" sz="1600" dirty="0" smtClean="0"/>
              <a:t>ある行動の</a:t>
            </a:r>
            <a:r>
              <a:rPr lang="ja-JP" altLang="en-US" sz="1600" dirty="0"/>
              <a:t>価値</a:t>
            </a:r>
            <a:r>
              <a:rPr lang="en-US" altLang="ja-JP" sz="1600" dirty="0"/>
              <a:t>)</a:t>
            </a:r>
            <a:endParaRPr lang="ja-JP" altLang="en-US" sz="1600" dirty="0"/>
          </a:p>
          <a:p>
            <a:pPr lvl="1"/>
            <a:r>
              <a:rPr lang="ja-JP" altLang="en-US" sz="1600" dirty="0" smtClean="0"/>
              <a:t>価値</a:t>
            </a:r>
            <a:r>
              <a:rPr lang="ja-JP" altLang="en-US" sz="1600" dirty="0"/>
              <a:t>関数　</a:t>
            </a:r>
            <a:r>
              <a:rPr lang="ja-JP" altLang="en-US" sz="1600" dirty="0" smtClean="0"/>
              <a:t>：長期的</a:t>
            </a:r>
            <a:r>
              <a:rPr lang="ja-JP" altLang="en-US" sz="1600" dirty="0"/>
              <a:t>価値をジャッジ</a:t>
            </a:r>
            <a:r>
              <a:rPr lang="ja-JP" altLang="en-US" sz="1600" dirty="0" smtClean="0"/>
              <a:t>する</a:t>
            </a:r>
            <a:r>
              <a:rPr lang="en-US" altLang="ja-JP" sz="1600" dirty="0" smtClean="0"/>
              <a:t>(</a:t>
            </a:r>
            <a:r>
              <a:rPr lang="ja-JP" altLang="en-US" sz="1600" dirty="0"/>
              <a:t>ある状態の価値</a:t>
            </a:r>
            <a:r>
              <a:rPr lang="en-US" altLang="ja-JP" sz="1600" dirty="0" smtClean="0"/>
              <a:t>)</a:t>
            </a:r>
          </a:p>
          <a:p>
            <a:pPr lvl="1"/>
            <a:r>
              <a:rPr lang="ja-JP" altLang="en-US" sz="1600" dirty="0" smtClean="0"/>
              <a:t>環境モデル：アクション</a:t>
            </a:r>
            <a:r>
              <a:rPr lang="ja-JP" altLang="en-US" sz="1600" dirty="0"/>
              <a:t>の</a:t>
            </a:r>
            <a:r>
              <a:rPr lang="ja-JP" altLang="en-US" sz="1600" dirty="0" smtClean="0"/>
              <a:t>結果、環境がどう</a:t>
            </a:r>
            <a:r>
              <a:rPr lang="ja-JP" altLang="en-US" sz="1600" dirty="0"/>
              <a:t>変わる</a:t>
            </a:r>
            <a:r>
              <a:rPr lang="ja-JP" altLang="en-US" sz="1600" dirty="0" smtClean="0"/>
              <a:t>か</a:t>
            </a:r>
            <a:endParaRPr lang="en-US" altLang="ja-JP" sz="1600" dirty="0" smtClean="0"/>
          </a:p>
          <a:p>
            <a:endParaRPr lang="en-US" altLang="ja-JP" sz="2000" dirty="0" smtClean="0"/>
          </a:p>
          <a:p>
            <a:r>
              <a:rPr lang="ja-JP" altLang="en-US" sz="2000" dirty="0" smtClean="0"/>
              <a:t>上記構成要素のうち方策、報酬関数だけが</a:t>
            </a:r>
            <a:r>
              <a:rPr lang="en-US" altLang="ja-JP" sz="2000" dirty="0" smtClean="0"/>
              <a:t>bandit</a:t>
            </a:r>
            <a:r>
              <a:rPr lang="ja-JP" altLang="en-US" sz="2000" dirty="0" smtClean="0"/>
              <a:t>問題に存在する</a:t>
            </a:r>
            <a:endParaRPr lang="en-US" altLang="ja-JP" sz="2000" dirty="0" smtClean="0"/>
          </a:p>
          <a:p>
            <a:r>
              <a:rPr lang="en-US" altLang="ja-JP" sz="2000" dirty="0" smtClean="0"/>
              <a:t>bandit</a:t>
            </a:r>
            <a:r>
              <a:rPr lang="ja-JP" altLang="en-US" sz="2000" dirty="0" smtClean="0"/>
              <a:t>でのアクションが環境を変えたり、長期的価値を考慮した選択を作るようには設計されていない</a:t>
            </a:r>
            <a:endParaRPr lang="en-US" altLang="ja-JP" sz="2000" dirty="0" smtClean="0"/>
          </a:p>
          <a:p>
            <a:r>
              <a:rPr lang="ja-JP" altLang="en-US" sz="2000" dirty="0" smtClean="0"/>
              <a:t>知ってれば強化学習の理解は早まる</a:t>
            </a:r>
            <a:endParaRPr lang="ja-JP" altLang="en-US" sz="2000" dirty="0"/>
          </a:p>
          <a:p>
            <a:endParaRPr lang="en-US" altLang="ja-JP" sz="2400"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34</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
        <p:nvSpPr>
          <p:cNvPr id="6" name="テキスト ボックス 5"/>
          <p:cNvSpPr txBox="1"/>
          <p:nvPr/>
        </p:nvSpPr>
        <p:spPr>
          <a:xfrm>
            <a:off x="-1175657" y="3579223"/>
            <a:ext cx="184731" cy="461665"/>
          </a:xfrm>
          <a:prstGeom prst="rect">
            <a:avLst/>
          </a:prstGeom>
          <a:noFill/>
        </p:spPr>
        <p:txBody>
          <a:bodyPr wrap="none" rtlCol="0">
            <a:spAutoFit/>
          </a:bodyPr>
          <a:lstStyle/>
          <a:p>
            <a:endParaRPr kumimoji="1" lang="ja-JP" altLang="en-US"/>
          </a:p>
        </p:txBody>
      </p:sp>
    </p:spTree>
    <p:extLst>
      <p:ext uri="{BB962C8B-B14F-4D97-AF65-F5344CB8AC3E}">
        <p14:creationId xmlns:p14="http://schemas.microsoft.com/office/powerpoint/2010/main" val="20095201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話すこと</a:t>
            </a:r>
            <a:r>
              <a:rPr kumimoji="1" lang="en-US" altLang="ja-JP" dirty="0" smtClean="0"/>
              <a:t>/</a:t>
            </a:r>
            <a:r>
              <a:rPr kumimoji="1" lang="ja-JP" altLang="en-US" dirty="0" smtClean="0"/>
              <a:t>話さないこと</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話すこと</a:t>
            </a:r>
            <a:endParaRPr kumimoji="1" lang="en-US" altLang="ja-JP" dirty="0" smtClean="0"/>
          </a:p>
          <a:p>
            <a:pPr lvl="1"/>
            <a:r>
              <a:rPr lang="en-US" altLang="ja-JP" dirty="0" smtClean="0"/>
              <a:t>bandit</a:t>
            </a:r>
            <a:r>
              <a:rPr lang="ja-JP" altLang="en-US" dirty="0" smtClean="0"/>
              <a:t>アルゴリズムの概要、用途</a:t>
            </a:r>
            <a:endParaRPr lang="en-US" altLang="ja-JP" dirty="0" smtClean="0"/>
          </a:p>
          <a:p>
            <a:pPr lvl="1"/>
            <a:r>
              <a:rPr lang="en-US" altLang="ja-JP" dirty="0"/>
              <a:t>bandit</a:t>
            </a:r>
            <a:r>
              <a:rPr lang="ja-JP" altLang="en-US" dirty="0"/>
              <a:t>アルゴリズム</a:t>
            </a:r>
            <a:r>
              <a:rPr lang="ja-JP" altLang="en-US" dirty="0" smtClean="0"/>
              <a:t>の作り方</a:t>
            </a:r>
            <a:endParaRPr lang="en-US" altLang="ja-JP" dirty="0"/>
          </a:p>
          <a:p>
            <a:endParaRPr kumimoji="1" lang="en-US" altLang="ja-JP" dirty="0" smtClean="0"/>
          </a:p>
          <a:p>
            <a:r>
              <a:rPr lang="ja-JP" altLang="en-US" dirty="0" smtClean="0"/>
              <a:t>話さないこと</a:t>
            </a:r>
            <a:endParaRPr lang="en-US" altLang="ja-JP" dirty="0" smtClean="0"/>
          </a:p>
          <a:p>
            <a:pPr lvl="1"/>
            <a:r>
              <a:rPr kumimoji="1" lang="ja-JP" altLang="en-US" dirty="0" smtClean="0"/>
              <a:t>実現のための詳しいアーキテクチャ</a:t>
            </a:r>
            <a:endParaRPr kumimoji="1" lang="en-US" altLang="ja-JP" dirty="0" smtClean="0"/>
          </a:p>
          <a:p>
            <a:pPr lvl="1"/>
            <a:r>
              <a:rPr lang="en-US" altLang="ja-JP" dirty="0" smtClean="0"/>
              <a:t>Regret</a:t>
            </a:r>
            <a:r>
              <a:rPr lang="ja-JP" altLang="en-US" dirty="0" smtClean="0"/>
              <a:t>について</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4</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1955312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実現したいこと</a:t>
            </a:r>
            <a:endParaRPr kumimoji="1" lang="ja-JP" altLang="en-US" dirty="0"/>
          </a:p>
        </p:txBody>
      </p:sp>
      <p:sp>
        <p:nvSpPr>
          <p:cNvPr id="3" name="コンテンツ プレースホルダー 2"/>
          <p:cNvSpPr>
            <a:spLocks noGrp="1"/>
          </p:cNvSpPr>
          <p:nvPr>
            <p:ph idx="1"/>
          </p:nvPr>
        </p:nvSpPr>
        <p:spPr>
          <a:xfrm>
            <a:off x="409575" y="898525"/>
            <a:ext cx="8302625" cy="5503863"/>
          </a:xfrm>
        </p:spPr>
        <p:txBody>
          <a:bodyPr/>
          <a:lstStyle/>
          <a:p>
            <a:r>
              <a:rPr lang="ja-JP" altLang="en-US" sz="2800" dirty="0" smtClean="0"/>
              <a:t>マッチングにおける最適化の推進</a:t>
            </a:r>
            <a:endParaRPr lang="en-US" altLang="ja-JP" sz="2800" dirty="0" smtClean="0"/>
          </a:p>
          <a:p>
            <a:pPr lvl="1"/>
            <a:r>
              <a:rPr lang="ja-JP" altLang="en-US" sz="2000" dirty="0" smtClean="0"/>
              <a:t>カスタマーは適切な（＝パーソナライズド）コンテンツがほしい</a:t>
            </a:r>
            <a:endParaRPr lang="en-US" altLang="ja-JP" sz="2000" dirty="0" smtClean="0"/>
          </a:p>
          <a:p>
            <a:pPr lvl="1"/>
            <a:r>
              <a:rPr lang="ja-JP" altLang="en-US" sz="2000" dirty="0" smtClean="0"/>
              <a:t>クライアントは適切な人にコンテンツを届けたい</a:t>
            </a:r>
            <a:endParaRPr lang="en-US" altLang="ja-JP" sz="2000" dirty="0" smtClean="0"/>
          </a:p>
          <a:p>
            <a:pPr marL="457200" lvl="1" indent="0">
              <a:buNone/>
            </a:pPr>
            <a:r>
              <a:rPr lang="ja-JP" altLang="en-US" sz="2000" dirty="0" smtClean="0"/>
              <a:t>→多くの場合、レコメンデーションロジックが有効に機能</a:t>
            </a:r>
            <a:endParaRPr lang="en-US" altLang="ja-JP" sz="2000" dirty="0"/>
          </a:p>
          <a:p>
            <a:pPr lvl="1"/>
            <a:endParaRPr lang="en-US" altLang="ja-JP" sz="2400" b="1" dirty="0" smtClean="0"/>
          </a:p>
        </p:txBody>
      </p:sp>
      <p:pic>
        <p:nvPicPr>
          <p:cNvPr id="1026" name="Picture 2" descr="mage result for リボンモデル"/>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186" y="2841674"/>
            <a:ext cx="8965339" cy="375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56901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実現したいこと</a:t>
            </a:r>
            <a:endParaRPr kumimoji="1" lang="ja-JP" altLang="en-US" dirty="0"/>
          </a:p>
        </p:txBody>
      </p:sp>
      <p:sp>
        <p:nvSpPr>
          <p:cNvPr id="3" name="コンテンツ プレースホルダー 2"/>
          <p:cNvSpPr>
            <a:spLocks noGrp="1"/>
          </p:cNvSpPr>
          <p:nvPr>
            <p:ph idx="1"/>
          </p:nvPr>
        </p:nvSpPr>
        <p:spPr/>
        <p:txBody>
          <a:bodyPr/>
          <a:lstStyle/>
          <a:p>
            <a:r>
              <a:rPr kumimoji="1" lang="ja-JP" altLang="en-US" sz="2800" dirty="0" smtClean="0"/>
              <a:t>レコメンデーションが機能しない場合もある</a:t>
            </a:r>
            <a:endParaRPr kumimoji="1" lang="en-US" altLang="ja-JP" sz="2800" dirty="0" smtClean="0"/>
          </a:p>
          <a:p>
            <a:pPr lvl="1"/>
            <a:r>
              <a:rPr lang="ja-JP" altLang="en-US" sz="2400" dirty="0" smtClean="0"/>
              <a:t>必要なデータが（必要十分に）存在しないケース</a:t>
            </a:r>
            <a:endParaRPr lang="en-US" altLang="ja-JP" sz="2400" dirty="0" smtClean="0"/>
          </a:p>
          <a:p>
            <a:pPr lvl="1"/>
            <a:r>
              <a:rPr kumimoji="1" lang="ja-JP" altLang="en-US" sz="2400" dirty="0" smtClean="0"/>
              <a:t>精度の低いレコメ</a:t>
            </a:r>
            <a:r>
              <a:rPr kumimoji="1" lang="en-US" altLang="ja-JP" sz="2400" dirty="0" smtClean="0"/>
              <a:t>/</a:t>
            </a:r>
            <a:r>
              <a:rPr kumimoji="1" lang="ja-JP" altLang="en-US" sz="2400" dirty="0" smtClean="0"/>
              <a:t>デモグラ等での出し分けが一般的</a:t>
            </a:r>
            <a:endParaRPr kumimoji="1" lang="en-US" altLang="ja-JP" sz="2400" dirty="0" smtClean="0"/>
          </a:p>
          <a:p>
            <a:pPr lvl="1"/>
            <a:endParaRPr lang="en-US" altLang="ja-JP" sz="2400" dirty="0"/>
          </a:p>
          <a:p>
            <a:r>
              <a:rPr kumimoji="1" lang="ja-JP" altLang="en-US" sz="2800" dirty="0" smtClean="0"/>
              <a:t>データが少なくてもレコメがしたい</a:t>
            </a:r>
            <a:endParaRPr kumimoji="1" lang="en-US" altLang="ja-JP" sz="2800" dirty="0" smtClean="0"/>
          </a:p>
          <a:p>
            <a:pPr lvl="1"/>
            <a:r>
              <a:rPr lang="ja-JP" altLang="en-US" sz="2400" dirty="0" smtClean="0"/>
              <a:t>実現できれば</a:t>
            </a:r>
            <a:endParaRPr lang="en-US" altLang="ja-JP" sz="2400" dirty="0" smtClean="0"/>
          </a:p>
          <a:p>
            <a:pPr lvl="2"/>
            <a:r>
              <a:rPr lang="ja-JP" altLang="en-US" sz="2000" dirty="0"/>
              <a:t>カスタマーは適切な（＝パーソナライズド）コンテンツ</a:t>
            </a:r>
            <a:r>
              <a:rPr lang="ja-JP" altLang="en-US" sz="2000" dirty="0" smtClean="0"/>
              <a:t>が</a:t>
            </a:r>
            <a:endParaRPr lang="en-US" altLang="ja-JP" sz="2000" dirty="0" smtClean="0"/>
          </a:p>
          <a:p>
            <a:pPr lvl="2"/>
            <a:r>
              <a:rPr kumimoji="1" lang="ja-JP" altLang="en-US" sz="2000" dirty="0" smtClean="0"/>
              <a:t>クライアントは</a:t>
            </a:r>
            <a:r>
              <a:rPr lang="ja-JP" altLang="en-US" sz="2000" dirty="0"/>
              <a:t>適切な</a:t>
            </a:r>
            <a:r>
              <a:rPr lang="ja-JP" altLang="en-US" sz="2000" dirty="0" smtClean="0"/>
              <a:t>人へのコンテンツデリバリーが</a:t>
            </a:r>
            <a:endParaRPr lang="en-US" altLang="ja-JP" sz="2000" dirty="0" smtClean="0"/>
          </a:p>
          <a:p>
            <a:pPr lvl="2"/>
            <a:r>
              <a:rPr kumimoji="1" lang="en-US" altLang="ja-JP" sz="2000" dirty="0" smtClean="0"/>
              <a:t>R</a:t>
            </a:r>
            <a:r>
              <a:rPr kumimoji="1" lang="ja-JP" altLang="en-US" sz="2000" dirty="0" smtClean="0"/>
              <a:t>は売上が手に入る</a:t>
            </a:r>
            <a:endParaRPr kumimoji="1" lang="en-US" altLang="ja-JP" sz="2000" dirty="0" smtClean="0"/>
          </a:p>
          <a:p>
            <a:pPr marL="457200" lvl="1" indent="0">
              <a:buNone/>
            </a:pPr>
            <a:r>
              <a:rPr lang="ja-JP" altLang="en-US" sz="2400" dirty="0" smtClean="0"/>
              <a:t>→</a:t>
            </a:r>
            <a:r>
              <a:rPr lang="en-US" altLang="ja-JP" sz="2400" dirty="0" smtClean="0"/>
              <a:t>bandit</a:t>
            </a:r>
            <a:r>
              <a:rPr lang="ja-JP" altLang="en-US" sz="2400" dirty="0" smtClean="0"/>
              <a:t>アルゴリズムで実施可能</a:t>
            </a:r>
            <a:endParaRPr kumimoji="1" lang="en-US" altLang="ja-JP" sz="2400" dirty="0" smtClean="0"/>
          </a:p>
          <a:p>
            <a:pPr lvl="1"/>
            <a:endParaRPr kumimoji="1" lang="ja-JP" altLang="en-US" sz="2400" dirty="0"/>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6</a:t>
            </a:fld>
            <a:endParaRPr lang="en-US" altLang="ja-JP"/>
          </a:p>
        </p:txBody>
      </p:sp>
      <p:sp>
        <p:nvSpPr>
          <p:cNvPr id="5" name="フッター プレースホルダー 4"/>
          <p:cNvSpPr>
            <a:spLocks noGrp="1"/>
          </p:cNvSpPr>
          <p:nvPr>
            <p:ph type="ftr" sz="quarter" idx="11"/>
          </p:nvPr>
        </p:nvSpPr>
        <p:spPr/>
        <p:txBody>
          <a:bodyPr/>
          <a:lstStyle/>
          <a:p>
            <a:r>
              <a:rPr lang="en-US" altLang="ja-JP" smtClean="0"/>
              <a:t>(C) Recruit Technologies Co.,Ltd. All rights reserved.</a:t>
            </a:r>
          </a:p>
          <a:p>
            <a:endParaRPr lang="ja-JP" altLang="en-US" dirty="0"/>
          </a:p>
        </p:txBody>
      </p:sp>
    </p:spTree>
    <p:extLst>
      <p:ext uri="{BB962C8B-B14F-4D97-AF65-F5344CB8AC3E}">
        <p14:creationId xmlns:p14="http://schemas.microsoft.com/office/powerpoint/2010/main" val="3725884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2000" dirty="0" smtClean="0"/>
              <a:t>bandit</a:t>
            </a:r>
            <a:r>
              <a:rPr kumimoji="1" lang="ja-JP" altLang="en-US" sz="2000" dirty="0" smtClean="0"/>
              <a:t>アルゴリズムとは</a:t>
            </a:r>
            <a:endParaRPr kumimoji="1" lang="ja-JP" altLang="en-US" sz="2000" dirty="0"/>
          </a:p>
        </p:txBody>
      </p:sp>
      <p:sp>
        <p:nvSpPr>
          <p:cNvPr id="3" name="コンテンツ プレースホルダー 2"/>
          <p:cNvSpPr>
            <a:spLocks noGrp="1"/>
          </p:cNvSpPr>
          <p:nvPr>
            <p:ph idx="1"/>
          </p:nvPr>
        </p:nvSpPr>
        <p:spPr>
          <a:xfrm>
            <a:off x="409575" y="898525"/>
            <a:ext cx="8302625" cy="5503863"/>
          </a:xfrm>
        </p:spPr>
        <p:txBody>
          <a:bodyPr/>
          <a:lstStyle/>
          <a:p>
            <a:pPr lvl="1"/>
            <a:r>
              <a:rPr kumimoji="1" lang="ja-JP" altLang="en-US" sz="2400" b="1" dirty="0" smtClean="0"/>
              <a:t>バンディットアルゴリズム</a:t>
            </a:r>
            <a:r>
              <a:rPr kumimoji="1" lang="en-US" altLang="ja-JP" sz="2400" b="1" dirty="0" smtClean="0"/>
              <a:t>(</a:t>
            </a:r>
            <a:r>
              <a:rPr kumimoji="1" lang="ja-JP" altLang="en-US" sz="2400" b="1" dirty="0" smtClean="0"/>
              <a:t>以下</a:t>
            </a:r>
            <a:r>
              <a:rPr kumimoji="1" lang="en-US" altLang="ja-JP" sz="2400" b="1" dirty="0" smtClean="0"/>
              <a:t>BA)</a:t>
            </a:r>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7</a:t>
            </a:fld>
            <a:endParaRPr lang="en-US" altLang="ja-JP"/>
          </a:p>
        </p:txBody>
      </p:sp>
      <p:sp>
        <p:nvSpPr>
          <p:cNvPr id="5" name="フッター プレースホルダー 4"/>
          <p:cNvSpPr>
            <a:spLocks noGrp="1"/>
          </p:cNvSpPr>
          <p:nvPr>
            <p:ph type="ftr" sz="quarter" idx="11"/>
          </p:nvPr>
        </p:nvSpPr>
        <p:spPr>
          <a:xfrm>
            <a:off x="3049588" y="6558600"/>
            <a:ext cx="3819525" cy="219075"/>
          </a:xfrm>
        </p:spPr>
        <p:txBody>
          <a:body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sp>
        <p:nvSpPr>
          <p:cNvPr id="14" name="正方形/長方形 13"/>
          <p:cNvSpPr/>
          <p:nvPr/>
        </p:nvSpPr>
        <p:spPr bwMode="auto">
          <a:xfrm>
            <a:off x="1832657" y="1333082"/>
            <a:ext cx="5659921" cy="2477263"/>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2000" dirty="0" smtClean="0">
                <a:solidFill>
                  <a:srgbClr val="000000"/>
                </a:solidFill>
                <a:latin typeface="Arial" charset="0"/>
                <a:ea typeface="ヒラギノ角ゴ Pro W3" charset="0"/>
                <a:cs typeface="ヒラギノ角ゴ Pro W3" charset="0"/>
              </a:rPr>
              <a:t>・複数台あるスロットマシンから</a:t>
            </a:r>
            <a:endParaRPr kumimoji="0" lang="en-US" altLang="ja-JP" sz="20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2000" dirty="0" smtClean="0">
                <a:solidFill>
                  <a:srgbClr val="000000"/>
                </a:solidFill>
                <a:latin typeface="Arial" charset="0"/>
                <a:ea typeface="ヒラギノ角ゴ Pro W3" charset="0"/>
                <a:cs typeface="ヒラギノ角ゴ Pro W3" charset="0"/>
              </a:rPr>
              <a:t>・得られる</a:t>
            </a:r>
            <a:r>
              <a:rPr kumimoji="0" lang="ja-JP" altLang="en-US" sz="2000" dirty="0" smtClean="0">
                <a:solidFill>
                  <a:srgbClr val="FF0000"/>
                </a:solidFill>
                <a:latin typeface="Arial" charset="0"/>
                <a:ea typeface="ヒラギノ角ゴ Pro W3" charset="0"/>
                <a:cs typeface="ヒラギノ角ゴ Pro W3" charset="0"/>
              </a:rPr>
              <a:t>累積報酬を最大化</a:t>
            </a:r>
            <a:r>
              <a:rPr kumimoji="0" lang="ja-JP" altLang="en-US" sz="2000" dirty="0" smtClean="0">
                <a:solidFill>
                  <a:srgbClr val="000000"/>
                </a:solidFill>
                <a:latin typeface="Arial" charset="0"/>
                <a:ea typeface="ヒラギノ角ゴ Pro W3" charset="0"/>
                <a:cs typeface="ヒラギノ角ゴ Pro W3" charset="0"/>
              </a:rPr>
              <a:t>するための方策</a:t>
            </a:r>
            <a:endParaRPr kumimoji="0" lang="en-US" altLang="ja-JP" sz="20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2000" dirty="0" smtClean="0">
                <a:solidFill>
                  <a:srgbClr val="000000"/>
                </a:solidFill>
                <a:latin typeface="Arial" charset="0"/>
                <a:ea typeface="ヒラギノ角ゴ Pro W3" charset="0"/>
                <a:cs typeface="ヒラギノ角ゴ Pro W3" charset="0"/>
              </a:rPr>
              <a:t>・大きくは</a:t>
            </a:r>
            <a:r>
              <a:rPr kumimoji="0" lang="ja-JP" altLang="en-US" sz="2000" dirty="0" smtClean="0">
                <a:solidFill>
                  <a:srgbClr val="FF0000"/>
                </a:solidFill>
                <a:latin typeface="Arial" charset="0"/>
                <a:ea typeface="ヒラギノ角ゴ Pro W3" charset="0"/>
                <a:cs typeface="ヒラギノ角ゴ Pro W3" charset="0"/>
              </a:rPr>
              <a:t>探索、活用</a:t>
            </a:r>
            <a:r>
              <a:rPr kumimoji="0" lang="ja-JP" altLang="en-US" sz="2000" dirty="0" smtClean="0">
                <a:solidFill>
                  <a:srgbClr val="000000"/>
                </a:solidFill>
                <a:latin typeface="Arial" charset="0"/>
                <a:ea typeface="ヒラギノ角ゴ Pro W3" charset="0"/>
                <a:cs typeface="ヒラギノ角ゴ Pro W3" charset="0"/>
              </a:rPr>
              <a:t>のフェーズに分かれる</a:t>
            </a:r>
            <a:endParaRPr kumimoji="0" lang="en-US" altLang="ja-JP" sz="20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a:solidFill>
                  <a:srgbClr val="000000"/>
                </a:solidFill>
                <a:latin typeface="Arial" charset="0"/>
                <a:ea typeface="ヒラギノ角ゴ Pro W3" charset="0"/>
                <a:cs typeface="ヒラギノ角ゴ Pro W3" charset="0"/>
              </a:rPr>
              <a:t>　</a:t>
            </a:r>
            <a:r>
              <a:rPr kumimoji="0" lang="ja-JP" altLang="en-US" sz="1600" dirty="0" smtClean="0">
                <a:solidFill>
                  <a:srgbClr val="000000"/>
                </a:solidFill>
                <a:latin typeface="Arial" charset="0"/>
                <a:ea typeface="ヒラギノ角ゴ Pro W3" charset="0"/>
                <a:cs typeface="ヒラギノ角ゴ Pro W3" charset="0"/>
              </a:rPr>
              <a:t>→</a:t>
            </a:r>
            <a:r>
              <a:rPr kumimoji="0" lang="ja-JP" altLang="en-US" sz="1600" dirty="0" smtClean="0">
                <a:solidFill>
                  <a:srgbClr val="FF0000"/>
                </a:solidFill>
                <a:latin typeface="Arial" charset="0"/>
                <a:ea typeface="ヒラギノ角ゴ Pro W3" charset="0"/>
                <a:cs typeface="ヒラギノ角ゴ Pro W3" charset="0"/>
              </a:rPr>
              <a:t>探索時</a:t>
            </a:r>
            <a:r>
              <a:rPr kumimoji="0" lang="ja-JP" altLang="en-US" sz="1600" dirty="0" smtClean="0">
                <a:solidFill>
                  <a:srgbClr val="000000"/>
                </a:solidFill>
                <a:latin typeface="Arial" charset="0"/>
                <a:ea typeface="ヒラギノ角ゴ Pro W3" charset="0"/>
                <a:cs typeface="ヒラギノ角ゴ Pro W3" charset="0"/>
              </a:rPr>
              <a:t>は手動最適化の結果より悪くなる可能性有。</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a:solidFill>
                  <a:srgbClr val="000000"/>
                </a:solidFill>
                <a:latin typeface="Arial" charset="0"/>
                <a:ea typeface="ヒラギノ角ゴ Pro W3" charset="0"/>
                <a:cs typeface="ヒラギノ角ゴ Pro W3" charset="0"/>
              </a:rPr>
              <a:t>　</a:t>
            </a:r>
            <a:r>
              <a:rPr kumimoji="0" lang="ja-JP" altLang="en-US" sz="1600" dirty="0" smtClean="0">
                <a:solidFill>
                  <a:srgbClr val="000000"/>
                </a:solidFill>
                <a:latin typeface="Arial" charset="0"/>
                <a:ea typeface="ヒラギノ角ゴ Pro W3" charset="0"/>
                <a:cs typeface="ヒラギノ角ゴ Pro W3" charset="0"/>
              </a:rPr>
              <a:t>　ただ学習は早く、ニュースサイト</a:t>
            </a:r>
            <a:r>
              <a:rPr kumimoji="0" lang="en-US" altLang="ja-JP" sz="1600" dirty="0" smtClean="0">
                <a:solidFill>
                  <a:srgbClr val="000000"/>
                </a:solidFill>
                <a:latin typeface="Arial" charset="0"/>
                <a:ea typeface="ヒラギノ角ゴ Pro W3" charset="0"/>
                <a:cs typeface="ヒラギノ角ゴ Pro W3" charset="0"/>
              </a:rPr>
              <a:t>TOP</a:t>
            </a:r>
            <a:r>
              <a:rPr kumimoji="0" lang="ja-JP" altLang="en-US" sz="1600" dirty="0" smtClean="0">
                <a:solidFill>
                  <a:srgbClr val="000000"/>
                </a:solidFill>
                <a:latin typeface="Arial" charset="0"/>
                <a:ea typeface="ヒラギノ角ゴ Pro W3" charset="0"/>
                <a:cs typeface="ヒラギノ角ゴ Pro W3" charset="0"/>
              </a:rPr>
              <a:t>で利用実績有</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a:solidFill>
                  <a:srgbClr val="000000"/>
                </a:solidFill>
                <a:latin typeface="Arial" charset="0"/>
                <a:ea typeface="ヒラギノ角ゴ Pro W3" charset="0"/>
                <a:cs typeface="ヒラギノ角ゴ Pro W3" charset="0"/>
              </a:rPr>
              <a:t>　</a:t>
            </a:r>
            <a:r>
              <a:rPr kumimoji="0" lang="ja-JP" altLang="en-US" sz="1600" dirty="0" smtClean="0">
                <a:solidFill>
                  <a:srgbClr val="000000"/>
                </a:solidFill>
                <a:latin typeface="Arial" charset="0"/>
                <a:ea typeface="ヒラギノ角ゴ Pro W3" charset="0"/>
                <a:cs typeface="ヒラギノ角ゴ Pro W3" charset="0"/>
              </a:rPr>
              <a:t>→</a:t>
            </a:r>
            <a:r>
              <a:rPr kumimoji="0" lang="ja-JP" altLang="en-US" sz="1600" dirty="0" smtClean="0">
                <a:solidFill>
                  <a:srgbClr val="FF0000"/>
                </a:solidFill>
                <a:latin typeface="Arial" charset="0"/>
                <a:ea typeface="ヒラギノ角ゴ Pro W3" charset="0"/>
                <a:cs typeface="ヒラギノ角ゴ Pro W3" charset="0"/>
              </a:rPr>
              <a:t>活用時</a:t>
            </a:r>
            <a:r>
              <a:rPr kumimoji="0" lang="ja-JP" altLang="en-US" sz="1600" dirty="0" smtClean="0">
                <a:solidFill>
                  <a:srgbClr val="000000"/>
                </a:solidFill>
                <a:latin typeface="Arial" charset="0"/>
                <a:ea typeface="ヒラギノ角ゴ Pro W3" charset="0"/>
                <a:cs typeface="ヒラギノ角ゴ Pro W3" charset="0"/>
              </a:rPr>
              <a:t>は高確率で最適コンテンツを表示し続けられる</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a:solidFill>
                  <a:srgbClr val="000000"/>
                </a:solidFill>
                <a:latin typeface="Arial" charset="0"/>
                <a:ea typeface="ヒラギノ角ゴ Pro W3" charset="0"/>
                <a:cs typeface="ヒラギノ角ゴ Pro W3" charset="0"/>
              </a:rPr>
              <a:t>　</a:t>
            </a:r>
            <a:r>
              <a:rPr kumimoji="0" lang="ja-JP" altLang="en-US" sz="1600" dirty="0" smtClean="0">
                <a:solidFill>
                  <a:srgbClr val="000000"/>
                </a:solidFill>
                <a:latin typeface="Arial" charset="0"/>
                <a:ea typeface="ヒラギノ角ゴ Pro W3" charset="0"/>
                <a:cs typeface="ヒラギノ角ゴ Pro W3" charset="0"/>
              </a:rPr>
              <a:t>→</a:t>
            </a:r>
            <a:r>
              <a:rPr kumimoji="0" lang="ja-JP" altLang="en-US" sz="1600" dirty="0" smtClean="0">
                <a:solidFill>
                  <a:srgbClr val="FF0000"/>
                </a:solidFill>
                <a:latin typeface="Arial" charset="0"/>
                <a:ea typeface="ヒラギノ角ゴ Pro W3" charset="0"/>
                <a:cs typeface="ヒラギノ角ゴ Pro W3" charset="0"/>
              </a:rPr>
              <a:t>個人別、クラスタ別、分割なし等様々に出し分ける</a:t>
            </a:r>
            <a:endParaRPr kumimoji="0" lang="en-US" altLang="ja-JP" sz="1600" dirty="0" smtClean="0">
              <a:solidFill>
                <a:srgbClr val="FF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a:solidFill>
                  <a:srgbClr val="FF0000"/>
                </a:solidFill>
                <a:latin typeface="Arial" charset="0"/>
                <a:ea typeface="ヒラギノ角ゴ Pro W3" charset="0"/>
                <a:cs typeface="ヒラギノ角ゴ Pro W3" charset="0"/>
              </a:rPr>
              <a:t>　</a:t>
            </a:r>
            <a:r>
              <a:rPr kumimoji="0" lang="ja-JP" altLang="en-US" sz="1600" dirty="0" smtClean="0">
                <a:solidFill>
                  <a:srgbClr val="FF0000"/>
                </a:solidFill>
                <a:latin typeface="Arial" charset="0"/>
                <a:ea typeface="ヒラギノ角ゴ Pro W3" charset="0"/>
                <a:cs typeface="ヒラギノ角ゴ Pro W3" charset="0"/>
              </a:rPr>
              <a:t>　ことも可能</a:t>
            </a:r>
            <a:endParaRPr kumimoji="0" lang="en-US" altLang="ja-JP" sz="1600" dirty="0" smtClean="0">
              <a:solidFill>
                <a:srgbClr val="FF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endParaRPr kumimoji="0" lang="ja-JP" altLang="en-US" sz="20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pic>
        <p:nvPicPr>
          <p:cNvPr id="1026" name="Picture 2" descr="mage result for bandit proble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1855" y="3855960"/>
            <a:ext cx="4083810" cy="22384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77932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z="2000" dirty="0" smtClean="0"/>
              <a:t>用途</a:t>
            </a:r>
            <a:r>
              <a:rPr kumimoji="1" lang="en-US" altLang="ja-JP" sz="2000" dirty="0" smtClean="0"/>
              <a:t>	</a:t>
            </a:r>
            <a:endParaRPr kumimoji="1" lang="ja-JP" altLang="en-US" sz="2000" dirty="0"/>
          </a:p>
        </p:txBody>
      </p:sp>
      <p:sp>
        <p:nvSpPr>
          <p:cNvPr id="3" name="コンテンツ プレースホルダー 2"/>
          <p:cNvSpPr>
            <a:spLocks noGrp="1"/>
          </p:cNvSpPr>
          <p:nvPr>
            <p:ph idx="1"/>
          </p:nvPr>
        </p:nvSpPr>
        <p:spPr>
          <a:xfrm>
            <a:off x="409575" y="898525"/>
            <a:ext cx="8302625" cy="5503863"/>
          </a:xfrm>
        </p:spPr>
        <p:txBody>
          <a:bodyPr/>
          <a:lstStyle/>
          <a:p>
            <a:pPr lvl="1"/>
            <a:r>
              <a:rPr kumimoji="1" lang="ja-JP" altLang="en-US" sz="2400" b="1" dirty="0" smtClean="0"/>
              <a:t>想定できる用途</a:t>
            </a:r>
            <a:endParaRPr kumimoji="1" lang="en-US" altLang="ja-JP" sz="2400" b="1" dirty="0" smtClean="0"/>
          </a:p>
          <a:p>
            <a:pPr lvl="2"/>
            <a:r>
              <a:rPr lang="ja-JP" altLang="en-US" sz="2000" dirty="0" smtClean="0"/>
              <a:t>そもそも自動</a:t>
            </a:r>
            <a:r>
              <a:rPr lang="en-US" altLang="ja-JP" sz="2000" dirty="0" smtClean="0"/>
              <a:t>AB</a:t>
            </a:r>
            <a:r>
              <a:rPr lang="ja-JP" altLang="en-US" sz="2000" dirty="0" smtClean="0"/>
              <a:t>テストロジックとして考えれば間違わない</a:t>
            </a:r>
            <a:r>
              <a:rPr lang="en-US" altLang="ja-JP" sz="2000" dirty="0" smtClean="0"/>
              <a:t>(</a:t>
            </a:r>
            <a:r>
              <a:rPr lang="ja-JP" altLang="en-US" sz="2000" dirty="0" smtClean="0"/>
              <a:t>はず</a:t>
            </a:r>
            <a:r>
              <a:rPr lang="en-US" altLang="ja-JP" sz="2000" dirty="0" smtClean="0"/>
              <a:t>)</a:t>
            </a:r>
          </a:p>
          <a:p>
            <a:pPr lvl="3"/>
            <a:r>
              <a:rPr kumimoji="1" lang="ja-JP" altLang="en-US" sz="1600" dirty="0" smtClean="0"/>
              <a:t>コンテンツ出し分け</a:t>
            </a:r>
            <a:endParaRPr kumimoji="1" lang="en-US" altLang="ja-JP" sz="1600" dirty="0" smtClean="0"/>
          </a:p>
          <a:p>
            <a:pPr lvl="4"/>
            <a:r>
              <a:rPr lang="ja-JP" altLang="en-US" sz="1600" dirty="0" smtClean="0"/>
              <a:t>バナー</a:t>
            </a:r>
            <a:endParaRPr lang="en-US" altLang="ja-JP" sz="1600" dirty="0" smtClean="0"/>
          </a:p>
          <a:p>
            <a:pPr lvl="4"/>
            <a:r>
              <a:rPr kumimoji="1" lang="ja-JP" altLang="en-US" sz="1600" dirty="0" smtClean="0"/>
              <a:t>ボタン</a:t>
            </a:r>
            <a:r>
              <a:rPr kumimoji="1" lang="en-US" altLang="ja-JP" sz="1600" dirty="0" smtClean="0"/>
              <a:t>(</a:t>
            </a:r>
            <a:r>
              <a:rPr kumimoji="1" lang="ja-JP" altLang="en-US" sz="1600" dirty="0" smtClean="0"/>
              <a:t>応募</a:t>
            </a:r>
            <a:r>
              <a:rPr lang="ja-JP" altLang="en-US" sz="1600" dirty="0" smtClean="0"/>
              <a:t>等</a:t>
            </a:r>
            <a:r>
              <a:rPr kumimoji="1" lang="en-US" altLang="ja-JP" sz="1600" dirty="0" smtClean="0"/>
              <a:t>)</a:t>
            </a:r>
          </a:p>
          <a:p>
            <a:pPr lvl="4"/>
            <a:r>
              <a:rPr lang="ja-JP" altLang="en-US" sz="1600" dirty="0" smtClean="0"/>
              <a:t>広告</a:t>
            </a:r>
            <a:endParaRPr lang="en-US" altLang="ja-JP" sz="1600" dirty="0" smtClean="0"/>
          </a:p>
          <a:p>
            <a:pPr lvl="4"/>
            <a:r>
              <a:rPr kumimoji="1" lang="ja-JP" altLang="en-US" sz="1600" dirty="0" smtClean="0"/>
              <a:t>デザイン</a:t>
            </a:r>
            <a:endParaRPr kumimoji="1" lang="en-US" altLang="ja-JP" sz="1600" dirty="0" smtClean="0"/>
          </a:p>
          <a:p>
            <a:pPr lvl="4"/>
            <a:endParaRPr kumimoji="1" lang="en-US" altLang="ja-JP" sz="1600" dirty="0" smtClean="0"/>
          </a:p>
          <a:p>
            <a:pPr lvl="3"/>
            <a:r>
              <a:rPr lang="ja-JP" altLang="en-US" sz="1600" dirty="0" smtClean="0"/>
              <a:t>ロジック出し分け</a:t>
            </a:r>
            <a:endParaRPr lang="en-US" altLang="ja-JP" sz="1600" dirty="0" smtClean="0"/>
          </a:p>
          <a:p>
            <a:pPr lvl="4"/>
            <a:r>
              <a:rPr kumimoji="1" lang="ja-JP" altLang="en-US" sz="1600" dirty="0" smtClean="0"/>
              <a:t>レコメアルゴリズム</a:t>
            </a:r>
            <a:r>
              <a:rPr kumimoji="1" lang="en-US" altLang="ja-JP" sz="1600" dirty="0" smtClean="0"/>
              <a:t>A</a:t>
            </a:r>
            <a:r>
              <a:rPr lang="ja-JP" altLang="en-US" sz="1600" dirty="0"/>
              <a:t>とレコメアルゴリズム</a:t>
            </a:r>
            <a:r>
              <a:rPr kumimoji="1" lang="en-US" altLang="ja-JP" sz="1600" dirty="0" smtClean="0"/>
              <a:t>B</a:t>
            </a:r>
          </a:p>
          <a:p>
            <a:pPr lvl="4"/>
            <a:r>
              <a:rPr lang="en-US" altLang="ja-JP" sz="1600" dirty="0" err="1" smtClean="0"/>
              <a:t>banditA</a:t>
            </a:r>
            <a:r>
              <a:rPr lang="ja-JP" altLang="en-US" sz="1600" dirty="0" smtClean="0"/>
              <a:t>と</a:t>
            </a:r>
            <a:r>
              <a:rPr lang="en-US" altLang="ja-JP" sz="1600" dirty="0" err="1" smtClean="0"/>
              <a:t>banditB</a:t>
            </a:r>
            <a:endParaRPr lang="en-US" altLang="ja-JP" sz="1600" dirty="0" smtClean="0"/>
          </a:p>
          <a:p>
            <a:pPr lvl="4"/>
            <a:endParaRPr kumimoji="1" lang="en-US" altLang="ja-JP" sz="1600" dirty="0"/>
          </a:p>
          <a:p>
            <a:pPr lvl="2"/>
            <a:r>
              <a:rPr lang="ja-JP" altLang="en-US" sz="2000" dirty="0" smtClean="0"/>
              <a:t>適用範囲は広い</a:t>
            </a:r>
            <a:endParaRPr lang="en-US" altLang="ja-JP" sz="2000" dirty="0" smtClean="0"/>
          </a:p>
          <a:p>
            <a:pPr lvl="2"/>
            <a:r>
              <a:rPr lang="ja-JP" altLang="en-US" sz="2000" dirty="0" smtClean="0"/>
              <a:t>アルゴリズムの柔軟性もある</a:t>
            </a:r>
            <a:r>
              <a:rPr lang="en-US" altLang="ja-JP" sz="2000" dirty="0" smtClean="0"/>
              <a:t>(</a:t>
            </a:r>
            <a:r>
              <a:rPr lang="ja-JP" altLang="en-US" sz="2000" dirty="0" smtClean="0"/>
              <a:t>特徴量考慮、リアルタイム</a:t>
            </a:r>
            <a:r>
              <a:rPr lang="en-US" altLang="ja-JP" sz="2000" dirty="0" smtClean="0"/>
              <a:t>/</a:t>
            </a:r>
            <a:r>
              <a:rPr lang="ja-JP" altLang="en-US" sz="2000" dirty="0" smtClean="0"/>
              <a:t>バッチ</a:t>
            </a:r>
            <a:r>
              <a:rPr lang="en-US" altLang="ja-JP" sz="2000" dirty="0" smtClean="0"/>
              <a:t>)</a:t>
            </a:r>
          </a:p>
        </p:txBody>
      </p:sp>
      <p:sp>
        <p:nvSpPr>
          <p:cNvPr id="4" name="スライド番号プレースホルダー 3"/>
          <p:cNvSpPr>
            <a:spLocks noGrp="1"/>
          </p:cNvSpPr>
          <p:nvPr>
            <p:ph type="sldNum" sz="quarter" idx="10"/>
          </p:nvPr>
        </p:nvSpPr>
        <p:spPr/>
        <p:txBody>
          <a:bodyPr/>
          <a:lstStyle/>
          <a:p>
            <a:fld id="{8DD0A4C3-DA15-4C78-BE2C-F53291717DB5}" type="slidenum">
              <a:rPr lang="en-US" altLang="ja-JP" smtClean="0"/>
              <a:pPr/>
              <a:t>8</a:t>
            </a:fld>
            <a:endParaRPr lang="en-US" altLang="ja-JP"/>
          </a:p>
        </p:txBody>
      </p:sp>
      <p:sp>
        <p:nvSpPr>
          <p:cNvPr id="5" name="フッター プレースホルダー 4"/>
          <p:cNvSpPr>
            <a:spLocks noGrp="1"/>
          </p:cNvSpPr>
          <p:nvPr>
            <p:ph type="ftr" sz="quarter" idx="11"/>
          </p:nvPr>
        </p:nvSpPr>
        <p:spPr>
          <a:xfrm>
            <a:off x="3049588" y="6558600"/>
            <a:ext cx="3819525" cy="219075"/>
          </a:xfrm>
        </p:spPr>
        <p:txBody>
          <a:bodyPr/>
          <a:lstStyle/>
          <a:p>
            <a:r>
              <a:rPr lang="en-US" altLang="ja-JP" dirty="0" smtClean="0"/>
              <a:t>(C) Recruit Technologies </a:t>
            </a:r>
            <a:r>
              <a:rPr lang="en-US" altLang="ja-JP" dirty="0" err="1" smtClean="0"/>
              <a:t>Co.,Ltd</a:t>
            </a:r>
            <a:r>
              <a:rPr lang="en-US" altLang="ja-JP" dirty="0" smtClean="0"/>
              <a:t>. All rights reserved.</a:t>
            </a:r>
          </a:p>
          <a:p>
            <a:endParaRPr lang="ja-JP" altLang="en-US" dirty="0"/>
          </a:p>
        </p:txBody>
      </p:sp>
    </p:spTree>
    <p:extLst>
      <p:ext uri="{BB962C8B-B14F-4D97-AF65-F5344CB8AC3E}">
        <p14:creationId xmlns:p14="http://schemas.microsoft.com/office/powerpoint/2010/main" val="13110624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コンテンツ プレースホルダー 2"/>
          <p:cNvSpPr txBox="1">
            <a:spLocks/>
          </p:cNvSpPr>
          <p:nvPr/>
        </p:nvSpPr>
        <p:spPr bwMode="auto">
          <a:xfrm>
            <a:off x="409575" y="898525"/>
            <a:ext cx="8302625" cy="5503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kumimoji="1" sz="32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1pPr>
            <a:lvl2pPr marL="742950" indent="-285750" algn="l" rtl="0" fontAlgn="base">
              <a:spcBef>
                <a:spcPct val="20000"/>
              </a:spcBef>
              <a:spcAft>
                <a:spcPct val="0"/>
              </a:spcAft>
              <a:buChar char="–"/>
              <a:defRPr kumimoji="1" sz="28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2pPr>
            <a:lvl3pPr marL="1143000" indent="-228600" algn="l" rtl="0" fontAlgn="base">
              <a:spcBef>
                <a:spcPct val="20000"/>
              </a:spcBef>
              <a:spcAft>
                <a:spcPct val="0"/>
              </a:spcAft>
              <a:buChar char="•"/>
              <a:defRPr kumimoji="1" sz="24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3pPr>
            <a:lvl4pPr marL="1600200" indent="-228600" algn="l" rtl="0" fontAlgn="base">
              <a:spcBef>
                <a:spcPct val="20000"/>
              </a:spcBef>
              <a:spcAft>
                <a:spcPct val="0"/>
              </a:spcAft>
              <a:buChar char="–"/>
              <a:defRPr kumimoji="1" sz="20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4pPr>
            <a:lvl5pPr marL="2057400" indent="-228600" algn="l" rtl="0" fontAlgn="base">
              <a:spcBef>
                <a:spcPct val="20000"/>
              </a:spcBef>
              <a:spcAft>
                <a:spcPct val="0"/>
              </a:spcAft>
              <a:buChar char="»"/>
              <a:defRPr kumimoji="1" sz="2000">
                <a:solidFill>
                  <a:srgbClr val="33464D"/>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rtl="0" eaLnBrk="1" fontAlgn="base" hangingPunct="1">
              <a:spcBef>
                <a:spcPct val="20000"/>
              </a:spcBef>
              <a:spcAft>
                <a:spcPct val="0"/>
              </a:spcAft>
              <a:buChar char="»"/>
              <a:defRPr kumimoji="1" sz="2000">
                <a:solidFill>
                  <a:srgbClr val="33464D"/>
                </a:solidFill>
                <a:latin typeface="+mn-lt"/>
                <a:ea typeface="+mn-ea"/>
                <a:cs typeface="+mn-cs"/>
              </a:defRPr>
            </a:lvl6pPr>
            <a:lvl7pPr marL="2971800" indent="-228600" algn="l" rtl="0" eaLnBrk="1" fontAlgn="base" hangingPunct="1">
              <a:spcBef>
                <a:spcPct val="20000"/>
              </a:spcBef>
              <a:spcAft>
                <a:spcPct val="0"/>
              </a:spcAft>
              <a:buChar char="»"/>
              <a:defRPr kumimoji="1" sz="2000">
                <a:solidFill>
                  <a:srgbClr val="33464D"/>
                </a:solidFill>
                <a:latin typeface="+mn-lt"/>
                <a:ea typeface="+mn-ea"/>
                <a:cs typeface="+mn-cs"/>
              </a:defRPr>
            </a:lvl7pPr>
            <a:lvl8pPr marL="3429000" indent="-228600" algn="l" rtl="0" eaLnBrk="1" fontAlgn="base" hangingPunct="1">
              <a:spcBef>
                <a:spcPct val="20000"/>
              </a:spcBef>
              <a:spcAft>
                <a:spcPct val="0"/>
              </a:spcAft>
              <a:buChar char="»"/>
              <a:defRPr kumimoji="1" sz="2000">
                <a:solidFill>
                  <a:srgbClr val="33464D"/>
                </a:solidFill>
                <a:latin typeface="+mn-lt"/>
                <a:ea typeface="+mn-ea"/>
                <a:cs typeface="+mn-cs"/>
              </a:defRPr>
            </a:lvl8pPr>
            <a:lvl9pPr marL="3886200" indent="-228600" algn="l" rtl="0" eaLnBrk="1" fontAlgn="base" hangingPunct="1">
              <a:spcBef>
                <a:spcPct val="20000"/>
              </a:spcBef>
              <a:spcAft>
                <a:spcPct val="0"/>
              </a:spcAft>
              <a:buChar char="»"/>
              <a:defRPr kumimoji="1" sz="2000">
                <a:solidFill>
                  <a:srgbClr val="33464D"/>
                </a:solidFill>
                <a:latin typeface="+mn-lt"/>
                <a:ea typeface="+mn-ea"/>
                <a:cs typeface="+mn-cs"/>
              </a:defRPr>
            </a:lvl9pPr>
          </a:lstStyle>
          <a:p>
            <a:r>
              <a:rPr lang="ja-JP" altLang="en-US" sz="2800" kern="0" dirty="0" smtClean="0"/>
              <a:t>累積報酬の最大化</a:t>
            </a:r>
            <a:r>
              <a:rPr lang="en-US" altLang="ja-JP" sz="2800" kern="0" dirty="0" smtClean="0"/>
              <a:t>=</a:t>
            </a:r>
            <a:r>
              <a:rPr lang="ja-JP" altLang="en-US" sz="2800" kern="0" dirty="0" smtClean="0"/>
              <a:t>累積損失の最小化</a:t>
            </a:r>
            <a:endParaRPr lang="en-US" altLang="ja-JP" sz="2800" kern="0" dirty="0" smtClean="0"/>
          </a:p>
          <a:p>
            <a:r>
              <a:rPr lang="en-US" altLang="ja-JP" sz="2800" kern="0" dirty="0" smtClean="0"/>
              <a:t>BA</a:t>
            </a:r>
            <a:r>
              <a:rPr lang="ja-JP" altLang="en-US" sz="2800" kern="0" dirty="0" smtClean="0"/>
              <a:t>では累積損失を評価指標として用いる</a:t>
            </a:r>
            <a:endParaRPr lang="en-US" altLang="ja-JP" sz="2800" kern="0" dirty="0" smtClean="0"/>
          </a:p>
          <a:p>
            <a:endParaRPr lang="en-US" altLang="ja-JP" sz="2800" b="1" kern="0" dirty="0" smtClean="0"/>
          </a:p>
          <a:p>
            <a:endParaRPr lang="en-US" altLang="ja-JP" sz="2800" b="1" kern="0" dirty="0"/>
          </a:p>
          <a:p>
            <a:endParaRPr lang="en-US" altLang="ja-JP" sz="2800" b="1" kern="0" dirty="0" smtClean="0"/>
          </a:p>
          <a:p>
            <a:endParaRPr lang="en-US" altLang="ja-JP" sz="2800" b="1" kern="0" dirty="0" smtClean="0"/>
          </a:p>
          <a:p>
            <a:endParaRPr lang="en-US" altLang="ja-JP" sz="2800" b="1" kern="0" dirty="0"/>
          </a:p>
          <a:p>
            <a:endParaRPr lang="en-US" altLang="ja-JP" sz="2800" b="1" kern="0" dirty="0" smtClean="0"/>
          </a:p>
          <a:p>
            <a:endParaRPr lang="en-US" altLang="ja-JP" sz="2800" b="1" kern="0" dirty="0" smtClean="0"/>
          </a:p>
          <a:p>
            <a:pPr lvl="1"/>
            <a:r>
              <a:rPr lang="ja-JP" altLang="en-US" sz="1600" kern="0" dirty="0" smtClean="0"/>
              <a:t>探索期間が終われば、基本的には最適に近いコンテンツを表示し続ける</a:t>
            </a:r>
            <a:endParaRPr lang="en-US" altLang="ja-JP" sz="1600" kern="0" dirty="0" smtClean="0"/>
          </a:p>
          <a:p>
            <a:pPr marL="457200" lvl="1" indent="0">
              <a:buNone/>
            </a:pPr>
            <a:r>
              <a:rPr lang="ja-JP" altLang="en-US" sz="1600" kern="0" dirty="0" smtClean="0"/>
              <a:t>　</a:t>
            </a:r>
            <a:r>
              <a:rPr lang="en-US" altLang="ja-JP" sz="1600" kern="0" dirty="0" smtClean="0"/>
              <a:t> </a:t>
            </a:r>
            <a:r>
              <a:rPr lang="ja-JP" altLang="en-US" sz="1600" kern="0" dirty="0" smtClean="0"/>
              <a:t>＝累積損失の増加が少ない</a:t>
            </a:r>
            <a:endParaRPr lang="en-US" altLang="ja-JP" sz="1600" kern="0" dirty="0" smtClean="0"/>
          </a:p>
          <a:p>
            <a:pPr lvl="1"/>
            <a:r>
              <a:rPr lang="ja-JP" altLang="en-US" sz="1600" kern="0" dirty="0" smtClean="0"/>
              <a:t>確率で出しわけを実施するので、探索がなされた後でも</a:t>
            </a:r>
            <a:r>
              <a:rPr lang="ja-JP" altLang="en-US" sz="1600" kern="0" dirty="0"/>
              <a:t>少しづつ</a:t>
            </a:r>
            <a:r>
              <a:rPr lang="ja-JP" altLang="en-US" sz="1600" kern="0" dirty="0" smtClean="0"/>
              <a:t>損失は出続ける</a:t>
            </a:r>
            <a:endParaRPr lang="en-US" altLang="ja-JP" sz="1600" kern="0" dirty="0" smtClean="0"/>
          </a:p>
        </p:txBody>
      </p:sp>
      <p:sp>
        <p:nvSpPr>
          <p:cNvPr id="2" name="タイトル 1"/>
          <p:cNvSpPr>
            <a:spLocks noGrp="1"/>
          </p:cNvSpPr>
          <p:nvPr>
            <p:ph type="title"/>
          </p:nvPr>
        </p:nvSpPr>
        <p:spPr/>
        <p:txBody>
          <a:bodyPr/>
          <a:lstStyle/>
          <a:p>
            <a:r>
              <a:rPr lang="ja-JP" altLang="en-US" sz="2000" dirty="0" smtClean="0"/>
              <a:t>評価指標</a:t>
            </a:r>
            <a:endParaRPr kumimoji="1" lang="ja-JP" altLang="en-US" sz="2000" dirty="0"/>
          </a:p>
        </p:txBody>
      </p:sp>
      <p:pic>
        <p:nvPicPr>
          <p:cNvPr id="25" name="コンテンツ プレースホルダー 24"/>
          <p:cNvPicPr>
            <a:picLocks noGrp="1" noChangeAspect="1"/>
          </p:cNvPicPr>
          <p:nvPr>
            <p:ph idx="1"/>
          </p:nvPr>
        </p:nvPicPr>
        <p:blipFill rotWithShape="1">
          <a:blip r:embed="rId2">
            <a:extLst>
              <a:ext uri="{28A0092B-C50C-407E-A947-70E740481C1C}">
                <a14:useLocalDpi xmlns:a14="http://schemas.microsoft.com/office/drawing/2010/main" val="0"/>
              </a:ext>
            </a:extLst>
          </a:blip>
          <a:srcRect l="19424" t="42001" r="44666" b="13718"/>
          <a:stretch/>
        </p:blipFill>
        <p:spPr bwMode="auto">
          <a:xfrm>
            <a:off x="1651236" y="2586838"/>
            <a:ext cx="6131747" cy="2799135"/>
          </a:xfrm>
          <a:prstGeom prst="rect">
            <a:avLst/>
          </a:prstGeom>
          <a:noFill/>
          <a:extLst>
            <a:ext uri="{909E8E84-426E-40DD-AFC4-6F175D3DCCD1}">
              <a14:hiddenFill xmlns:a14="http://schemas.microsoft.com/office/drawing/2010/main">
                <a:solidFill>
                  <a:srgbClr val="FFFFFF"/>
                </a:solidFill>
              </a14:hiddenFill>
            </a:ext>
          </a:extLst>
        </p:spPr>
      </p:pic>
      <p:cxnSp>
        <p:nvCxnSpPr>
          <p:cNvPr id="28" name="直線コネクタ 27"/>
          <p:cNvCxnSpPr/>
          <p:nvPr/>
        </p:nvCxnSpPr>
        <p:spPr bwMode="auto">
          <a:xfrm>
            <a:off x="2836335" y="3269307"/>
            <a:ext cx="8467" cy="1896533"/>
          </a:xfrm>
          <a:prstGeom prst="line">
            <a:avLst/>
          </a:prstGeom>
          <a:solidFill>
            <a:schemeClr val="accent1"/>
          </a:solidFill>
          <a:ln w="31750" cap="flat" cmpd="sng" algn="ctr">
            <a:solidFill>
              <a:schemeClr val="tx1"/>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9" name="正方形/長方形 28"/>
          <p:cNvSpPr/>
          <p:nvPr/>
        </p:nvSpPr>
        <p:spPr bwMode="auto">
          <a:xfrm>
            <a:off x="1984141" y="4068805"/>
            <a:ext cx="589726"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探索</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b="0" i="0" u="none" strike="noStrike" cap="none" normalizeH="0" baseline="0" dirty="0" smtClean="0">
                <a:ln>
                  <a:noFill/>
                </a:ln>
                <a:solidFill>
                  <a:srgbClr val="000000"/>
                </a:solidFill>
                <a:effectLst/>
                <a:latin typeface="Arial" charset="0"/>
                <a:ea typeface="ヒラギノ角ゴ Pro W3" charset="0"/>
                <a:cs typeface="ヒラギノ角ゴ Pro W3" charset="0"/>
              </a:rPr>
              <a:t>期間</a:t>
            </a:r>
            <a:endParaRPr kumimoji="0" lang="ja-JP" altLang="en-US" sz="16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30" name="正方形/長方形 29"/>
          <p:cNvSpPr/>
          <p:nvPr/>
        </p:nvSpPr>
        <p:spPr bwMode="auto">
          <a:xfrm>
            <a:off x="5019029" y="4031735"/>
            <a:ext cx="589726" cy="6089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活用</a:t>
            </a:r>
            <a:endParaRPr kumimoji="0" lang="en-US" altLang="ja-JP" sz="1600" dirty="0" smtClean="0">
              <a:solidFill>
                <a:srgbClr val="000000"/>
              </a:solidFill>
              <a:latin typeface="Arial" charset="0"/>
              <a:ea typeface="ヒラギノ角ゴ Pro W3" charset="0"/>
              <a:cs typeface="ヒラギノ角ゴ Pro W3" charset="0"/>
            </a:endParaRPr>
          </a:p>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b="0" i="0" u="none" strike="noStrike" cap="none" normalizeH="0" baseline="0" dirty="0" smtClean="0">
                <a:ln>
                  <a:noFill/>
                </a:ln>
                <a:solidFill>
                  <a:srgbClr val="000000"/>
                </a:solidFill>
                <a:effectLst/>
                <a:latin typeface="Arial" charset="0"/>
                <a:ea typeface="ヒラギノ角ゴ Pro W3" charset="0"/>
                <a:cs typeface="ヒラギノ角ゴ Pro W3" charset="0"/>
              </a:rPr>
              <a:t>期間</a:t>
            </a:r>
            <a:endParaRPr kumimoji="0" lang="ja-JP" altLang="en-US" sz="1600" b="0" i="0" u="none" strike="noStrike" cap="none" normalizeH="0" baseline="0" dirty="0">
              <a:ln>
                <a:noFill/>
              </a:ln>
              <a:solidFill>
                <a:srgbClr val="000000"/>
              </a:solidFill>
              <a:effectLst/>
              <a:latin typeface="Arial" charset="0"/>
              <a:ea typeface="ヒラギノ角ゴ Pro W3" charset="0"/>
              <a:cs typeface="ヒラギノ角ゴ Pro W3" charset="0"/>
            </a:endParaRPr>
          </a:p>
        </p:txBody>
      </p:sp>
      <p:sp>
        <p:nvSpPr>
          <p:cNvPr id="31" name="正方形/長方形 30"/>
          <p:cNvSpPr/>
          <p:nvPr/>
        </p:nvSpPr>
        <p:spPr bwMode="auto">
          <a:xfrm>
            <a:off x="722019" y="2679866"/>
            <a:ext cx="1005672" cy="375713"/>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dirty="0" smtClean="0">
                <a:solidFill>
                  <a:srgbClr val="000000"/>
                </a:solidFill>
                <a:latin typeface="Arial" charset="0"/>
                <a:ea typeface="ヒラギノ角ゴ Pro W3" charset="0"/>
                <a:cs typeface="ヒラギノ角ゴ Pro W3" charset="0"/>
              </a:rPr>
              <a:t>累積損失</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32" name="正方形/長方形 31"/>
          <p:cNvSpPr/>
          <p:nvPr/>
        </p:nvSpPr>
        <p:spPr bwMode="auto">
          <a:xfrm>
            <a:off x="7652574" y="5082307"/>
            <a:ext cx="1186626" cy="354465"/>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ja-JP" altLang="en-US" sz="1600" smtClean="0">
                <a:solidFill>
                  <a:srgbClr val="000000"/>
                </a:solidFill>
                <a:latin typeface="Arial" charset="0"/>
                <a:ea typeface="ヒラギノ角ゴ Pro W3" charset="0"/>
                <a:cs typeface="ヒラギノ角ゴ Pro W3" charset="0"/>
              </a:rPr>
              <a:t>経過時間</a:t>
            </a:r>
            <a:endParaRPr kumimoji="0" lang="en-US" altLang="ja-JP" sz="1600" dirty="0" smtClean="0">
              <a:solidFill>
                <a:srgbClr val="000000"/>
              </a:solidFill>
              <a:latin typeface="Arial" charset="0"/>
              <a:ea typeface="ヒラギノ角ゴ Pro W3" charset="0"/>
              <a:cs typeface="ヒラギノ角ゴ Pro W3" charset="0"/>
            </a:endParaRPr>
          </a:p>
        </p:txBody>
      </p:sp>
      <p:sp>
        <p:nvSpPr>
          <p:cNvPr id="33" name="正方形/長方形 32"/>
          <p:cNvSpPr/>
          <p:nvPr/>
        </p:nvSpPr>
        <p:spPr bwMode="auto">
          <a:xfrm>
            <a:off x="3069695" y="2370888"/>
            <a:ext cx="3113392" cy="421083"/>
          </a:xfrm>
          <a:prstGeom prst="rect">
            <a:avLst/>
          </a:prstGeom>
          <a:noFill/>
          <a:ln w="635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r>
              <a:rPr lang="ja-JP" altLang="en-US" sz="1600" b="1" kern="0" dirty="0"/>
              <a:t>一般的</a:t>
            </a:r>
            <a:r>
              <a:rPr lang="ja-JP" altLang="en-US" sz="1600" b="1" kern="0" dirty="0" smtClean="0"/>
              <a:t>な</a:t>
            </a:r>
            <a:r>
              <a:rPr lang="en-US" altLang="ja-JP" sz="1600" b="1" kern="0" dirty="0" smtClean="0"/>
              <a:t>BA</a:t>
            </a:r>
            <a:r>
              <a:rPr lang="ja-JP" altLang="en-US" sz="1600" b="1" kern="0" dirty="0" smtClean="0"/>
              <a:t>に</a:t>
            </a:r>
            <a:r>
              <a:rPr lang="ja-JP" altLang="en-US" sz="1600" b="1" kern="0" dirty="0"/>
              <a:t>よる損失</a:t>
            </a:r>
            <a:r>
              <a:rPr lang="ja-JP" altLang="en-US" sz="1600" b="1" kern="0" dirty="0" smtClean="0"/>
              <a:t>曲線</a:t>
            </a:r>
            <a:r>
              <a:rPr lang="en-US" altLang="ja-JP" sz="1600" b="1" kern="0" dirty="0" smtClean="0"/>
              <a:t>(</a:t>
            </a:r>
            <a:r>
              <a:rPr lang="ja-JP" altLang="en-US" sz="1600" b="1" kern="0" dirty="0" smtClean="0"/>
              <a:t>例</a:t>
            </a:r>
            <a:r>
              <a:rPr lang="en-US" altLang="ja-JP" sz="1600" b="1" kern="0" dirty="0" smtClean="0"/>
              <a:t>)</a:t>
            </a:r>
            <a:endParaRPr kumimoji="0" lang="en-US" altLang="ja-JP" sz="1600" dirty="0" smtClean="0">
              <a:solidFill>
                <a:srgbClr val="000000"/>
              </a:solidFill>
              <a:latin typeface="Arial" charset="0"/>
              <a:ea typeface="ヒラギノ角ゴ Pro W3" charset="0"/>
              <a:cs typeface="ヒラギノ角ゴ Pro W3" charset="0"/>
            </a:endParaRPr>
          </a:p>
        </p:txBody>
      </p:sp>
    </p:spTree>
    <p:extLst>
      <p:ext uri="{BB962C8B-B14F-4D97-AF65-F5344CB8AC3E}">
        <p14:creationId xmlns:p14="http://schemas.microsoft.com/office/powerpoint/2010/main" val="1217629745"/>
      </p:ext>
    </p:extLst>
  </p:cSld>
  <p:clrMapOvr>
    <a:masterClrMapping/>
  </p:clrMapOvr>
  <p:timing>
    <p:tnLst>
      <p:par>
        <p:cTn id="1" dur="indefinite" restart="never" nodeType="tmRoot"/>
      </p:par>
    </p:tnLst>
  </p:timing>
</p:sld>
</file>

<file path=ppt/theme/theme1.xml><?xml version="1.0" encoding="utf-8"?>
<a:theme xmlns:a="http://schemas.openxmlformats.org/drawingml/2006/main" name="PPT_format1 2">
  <a:themeElements>
    <a:clrScheme name="ホワイ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ホワイト">
      <a:majorFont>
        <a:latin typeface="Arial"/>
        <a:ea typeface="Osaka"/>
        <a:cs typeface="Osaka"/>
      </a:majorFont>
      <a:minorFont>
        <a:latin typeface="Arial"/>
        <a:ea typeface="Osaka"/>
        <a:cs typeface="Osak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ja-JP" altLang="en-US" sz="2400" b="0" i="0" u="none" strike="noStrike" cap="none" normalizeH="0" baseline="0">
            <a:ln>
              <a:noFill/>
            </a:ln>
            <a:solidFill>
              <a:srgbClr val="000000"/>
            </a:solidFill>
            <a:effectLst/>
            <a:latin typeface="Arial" charset="0"/>
            <a:ea typeface="ヒラギノ角ゴ Pro W3" charset="0"/>
            <a:cs typeface="ヒラギノ角ゴ Pro W3" charset="0"/>
          </a:defRPr>
        </a:defPPr>
      </a:lstStyle>
    </a:lnDef>
  </a:objectDefaults>
  <a:extraClrSchemeLst>
    <a:extraClrScheme>
      <a:clrScheme name="ホワイト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ホワイト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ホワイト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ホワイト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ホワイト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ホワイト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ホワイト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ホワイト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ホワイト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ホワイト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ホワイト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ホワイト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ホワイト">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Unknown Document Type" ma:contentTypeID="0x010104" ma:contentTypeVersion="0" ma:contentTypeDescription="" ma:contentTypeScope="" ma:versionID="279c20c3caf3300dae6b438536eb8c56">
  <xsd:schema xmlns:xsd="http://www.w3.org/2001/XMLSchema" xmlns:p="http://schemas.microsoft.com/office/2006/metadata/properties" targetNamespace="http://schemas.microsoft.com/office/2006/metadata/properties" ma:root="true" ma:fieldsID="0d2e1ca116041f9e11471c52c4c9d60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6C10CBF0-2080-404C-B48D-EB4A258EC143}">
  <ds:schemaRefs>
    <ds:schemaRef ds:uri="http://schemas.microsoft.com/sharepoint/v3/contenttype/forms"/>
  </ds:schemaRefs>
</ds:datastoreItem>
</file>

<file path=customXml/itemProps2.xml><?xml version="1.0" encoding="utf-8"?>
<ds:datastoreItem xmlns:ds="http://schemas.openxmlformats.org/officeDocument/2006/customXml" ds:itemID="{09D1E90A-1F51-492E-8B33-F63C51EF7F95}">
  <ds:schemaRefs>
    <ds:schemaRef ds:uri="http://www.w3.org/XML/1998/namespace"/>
    <ds:schemaRef ds:uri="http://purl.org/dc/elements/1.1/"/>
    <ds:schemaRef ds:uri="http://purl.org/dc/dcmitype/"/>
    <ds:schemaRef ds:uri="http://schemas.microsoft.com/office/2006/documentManagement/types"/>
    <ds:schemaRef ds:uri="http://purl.org/dc/terms/"/>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19079687-86B8-4C34-B4AF-B7AE9484B12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emplate>PPT_format1 2.pot</Template>
  <TotalTime>28866</TotalTime>
  <Words>1997</Words>
  <Application>Microsoft Macintosh PowerPoint</Application>
  <PresentationFormat>画面に合わせる (4:3)</PresentationFormat>
  <Paragraphs>410</Paragraphs>
  <Slides>34</Slides>
  <Notes>10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34</vt:i4>
      </vt:variant>
    </vt:vector>
  </HeadingPairs>
  <TitlesOfParts>
    <vt:vector size="40" baseType="lpstr">
      <vt:lpstr>Cambria Math</vt:lpstr>
      <vt:lpstr>Osaka</vt:lpstr>
      <vt:lpstr>ヒラギノ角ゴ Pro W3</vt:lpstr>
      <vt:lpstr>メイリオ</vt:lpstr>
      <vt:lpstr>Arial</vt:lpstr>
      <vt:lpstr>PPT_format1 2</vt:lpstr>
      <vt:lpstr>【Pycon JP】   banditアルゴリズムを使った   自動ABテスト  　Recruit Technologies BigData部 田口 正一</vt:lpstr>
      <vt:lpstr>もくじ </vt:lpstr>
      <vt:lpstr>自己紹介</vt:lpstr>
      <vt:lpstr>話すこと/話さないこと</vt:lpstr>
      <vt:lpstr>実現したいこと</vt:lpstr>
      <vt:lpstr>実現したいこと</vt:lpstr>
      <vt:lpstr>banditアルゴリズムとは</vt:lpstr>
      <vt:lpstr>用途 </vt:lpstr>
      <vt:lpstr>評価指標</vt:lpstr>
      <vt:lpstr>探索期間、活用期間の挙動</vt:lpstr>
      <vt:lpstr>探索の長さ、損失の変化</vt:lpstr>
      <vt:lpstr>アルゴリズムの適用単位</vt:lpstr>
      <vt:lpstr>動作イメージ</vt:lpstr>
      <vt:lpstr>レコメとの住み分け</vt:lpstr>
      <vt:lpstr>ツールとの住み分け</vt:lpstr>
      <vt:lpstr>レコメとの共存</vt:lpstr>
      <vt:lpstr>使い分け実施時の動作イメージ</vt:lpstr>
      <vt:lpstr>使い分け実施時の動作イメージ</vt:lpstr>
      <vt:lpstr>使い分け実施時の動作イメージ</vt:lpstr>
      <vt:lpstr>bandit事例</vt:lpstr>
      <vt:lpstr>米yahoo newsのケース</vt:lpstr>
      <vt:lpstr>MSN news, LinkedIn Today(参考)</vt:lpstr>
      <vt:lpstr>banditアルゴリズムの疑似コード</vt:lpstr>
      <vt:lpstr>banditアルゴリズムのpythonコード</vt:lpstr>
      <vt:lpstr>デモ</vt:lpstr>
      <vt:lpstr>実用上の注意</vt:lpstr>
      <vt:lpstr>実用上の注意</vt:lpstr>
      <vt:lpstr>実際のプログラムの動き</vt:lpstr>
      <vt:lpstr>参考資料</vt:lpstr>
      <vt:lpstr>Appendix: バンディット問題の基本的アルゴリズム</vt:lpstr>
      <vt:lpstr>Appendix: バンディット問題の発展的アルゴリズム</vt:lpstr>
      <vt:lpstr>Appendix:懸案事項</vt:lpstr>
      <vt:lpstr>Appendix:テスト方法</vt:lpstr>
      <vt:lpstr>Appendix:強化学習とのつながり</vt:lpstr>
    </vt:vector>
  </TitlesOfParts>
  <Company>Landor Associates</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
  <cp:lastModifiedBy>田口 正一</cp:lastModifiedBy>
  <cp:revision>2295</cp:revision>
  <cp:lastPrinted>2017-04-06T02:13:45Z</cp:lastPrinted>
  <dcterms:created xsi:type="dcterms:W3CDTF">2009-11-04T09:43:35Z</dcterms:created>
  <dcterms:modified xsi:type="dcterms:W3CDTF">2017-06-05T04:14:20Z</dcterms:modified>
</cp:coreProperties>
</file>

<file path=docProps/thumbnail.jpeg>
</file>